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7" r:id="rId19"/>
    <p:sldId id="278"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anva Sans" panose="020B0604020202020204" charset="0"/>
      <p:regular r:id="rId25"/>
    </p:embeddedFont>
    <p:embeddedFont>
      <p:font typeface="Century Gothic" panose="020B0502020202020204" pitchFamily="3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Bold" panose="020B0806030504020204" charset="0"/>
      <p:regular r:id="rId34"/>
    </p:embeddedFont>
    <p:embeddedFont>
      <p:font typeface="Roboto" panose="02000000000000000000" pitchFamily="2" charset="0"/>
      <p:regular r:id="rId35"/>
      <p:bold r:id="rId36"/>
      <p:italic r:id="rId37"/>
      <p:boldItalic r:id="rId38"/>
    </p:embeddedFont>
    <p:embeddedFont>
      <p:font typeface="Wingdings 3" panose="05040102010807070707" pitchFamily="18" charset="2"/>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21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6318" y="1028699"/>
            <a:ext cx="12001500" cy="4457702"/>
          </a:xfrm>
        </p:spPr>
        <p:txBody>
          <a:bodyPr anchor="b">
            <a:normAutofit/>
          </a:bodyPr>
          <a:lstStyle>
            <a:lvl1pPr algn="l">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1026318" y="5765801"/>
            <a:ext cx="9601200" cy="2921000"/>
          </a:xfrm>
        </p:spPr>
        <p:txBody>
          <a:bodyPr anchor="t">
            <a:normAutofit/>
          </a:bodyPr>
          <a:lstStyle>
            <a:lvl1pPr marL="0" indent="0" algn="l">
              <a:buNone/>
              <a:defRPr sz="3150">
                <a:solidFill>
                  <a:schemeClr val="bg2">
                    <a:lumMod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flipH="1">
            <a:off x="12342018" y="12701"/>
            <a:ext cx="5715000" cy="5715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9162256" y="137318"/>
            <a:ext cx="9120983" cy="912098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0853738" y="342900"/>
            <a:ext cx="7429500" cy="7429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11003756" y="48418"/>
            <a:ext cx="7279484" cy="727948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11768140" y="914402"/>
            <a:ext cx="6515099" cy="65150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1832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1028700" y="800100"/>
            <a:ext cx="16228218" cy="46863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16" name="Text Placeholder 9"/>
          <p:cNvSpPr>
            <a:spLocks noGrp="1"/>
          </p:cNvSpPr>
          <p:nvPr>
            <p:ph type="body" sz="quarter" idx="14"/>
          </p:nvPr>
        </p:nvSpPr>
        <p:spPr>
          <a:xfrm>
            <a:off x="1371603" y="5765801"/>
            <a:ext cx="12456315" cy="685800"/>
          </a:xfrm>
        </p:spPr>
        <p:txBody>
          <a:bodyPr anchor="t">
            <a:normAutofit/>
          </a:bodyPr>
          <a:lstStyle>
            <a:lvl1pPr marL="0" indent="0">
              <a:buFontTx/>
              <a:buNone/>
              <a:defRPr sz="24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2851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26320" y="1028700"/>
            <a:ext cx="15087600" cy="4114800"/>
          </a:xfrm>
        </p:spPr>
        <p:txBody>
          <a:bodyPr anchor="ctr">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026318" y="6172200"/>
            <a:ext cx="12803982" cy="2819400"/>
          </a:xfrm>
        </p:spPr>
        <p:txBody>
          <a:bodyPr anchor="ctr">
            <a:normAutofit/>
          </a:bodyPr>
          <a:lstStyle>
            <a:lvl1pPr marL="0" indent="0" algn="l">
              <a:buNone/>
              <a:defRPr sz="30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9736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1028700"/>
            <a:ext cx="13716002" cy="4114800"/>
          </a:xfrm>
        </p:spPr>
        <p:txBody>
          <a:bodyPr anchor="ctr">
            <a:normAutofit/>
          </a:bodyPr>
          <a:lstStyle>
            <a:lvl1pPr algn="l">
              <a:defRPr sz="4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169318" y="5143500"/>
            <a:ext cx="12801600"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26320" y="6451601"/>
            <a:ext cx="12801600" cy="2527298"/>
          </a:xfrm>
        </p:spPr>
        <p:txBody>
          <a:bodyPr anchor="ctr">
            <a:normAutofit/>
          </a:bodyPr>
          <a:lstStyle>
            <a:lvl1pPr marL="0" indent="0" algn="l">
              <a:buNone/>
              <a:defRPr sz="30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797718" y="1218333"/>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428118" y="415290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spTree>
    <p:extLst>
      <p:ext uri="{BB962C8B-B14F-4D97-AF65-F5344CB8AC3E}">
        <p14:creationId xmlns:p14="http://schemas.microsoft.com/office/powerpoint/2010/main" val="3252913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6318" y="5143500"/>
            <a:ext cx="12801600" cy="2546100"/>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026317" y="7699472"/>
            <a:ext cx="12803985" cy="1290600"/>
          </a:xfrm>
        </p:spPr>
        <p:txBody>
          <a:bodyPr anchor="t">
            <a:normAutofit/>
          </a:bodyPr>
          <a:lstStyle>
            <a:lvl1pPr marL="0" indent="0" algn="l">
              <a:buNone/>
              <a:defRPr sz="30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19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20" y="1028700"/>
            <a:ext cx="13716000" cy="4114800"/>
          </a:xfrm>
        </p:spPr>
        <p:txBody>
          <a:bodyPr anchor="ctr">
            <a:normAutofit/>
          </a:bodyPr>
          <a:lstStyle>
            <a:lvl1pPr algn="l">
              <a:defRPr sz="4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6319" y="5892801"/>
            <a:ext cx="12801602" cy="1574799"/>
          </a:xfrm>
        </p:spPr>
        <p:txBody>
          <a:bodyPr vert="horz" lIns="91440" tIns="45720" rIns="91440" bIns="45720" rtlCol="0" anchor="b">
            <a:normAutofit/>
          </a:bodyPr>
          <a:lstStyle>
            <a:lvl1pPr>
              <a:buNone/>
              <a:defRPr lang="en-US" sz="3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6317" y="7467600"/>
            <a:ext cx="12801602" cy="1524000"/>
          </a:xfrm>
        </p:spPr>
        <p:txBody>
          <a:bodyPr anchor="t">
            <a:normAutofit/>
          </a:bodyPr>
          <a:lstStyle>
            <a:lvl1pPr marL="0" indent="0" algn="l">
              <a:buNone/>
              <a:defRPr sz="27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797718" y="1218333"/>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2" name="TextBox 11"/>
          <p:cNvSpPr txBox="1"/>
          <p:nvPr/>
        </p:nvSpPr>
        <p:spPr>
          <a:xfrm>
            <a:off x="15428118" y="415290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spTree>
    <p:extLst>
      <p:ext uri="{BB962C8B-B14F-4D97-AF65-F5344CB8AC3E}">
        <p14:creationId xmlns:p14="http://schemas.microsoft.com/office/powerpoint/2010/main" val="1131722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6320" y="1028700"/>
            <a:ext cx="15087600" cy="41148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6318" y="5892801"/>
            <a:ext cx="12801600" cy="1257300"/>
          </a:xfrm>
        </p:spPr>
        <p:txBody>
          <a:bodyPr vert="horz" lIns="91440" tIns="45720" rIns="91440" bIns="45720" rtlCol="0" anchor="b">
            <a:normAutofit/>
          </a:bodyPr>
          <a:lstStyle>
            <a:lvl1pPr>
              <a:buNone/>
              <a:defRPr lang="en-US" sz="3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6317" y="7150098"/>
            <a:ext cx="12801602" cy="1841501"/>
          </a:xfrm>
        </p:spPr>
        <p:txBody>
          <a:bodyPr anchor="t">
            <a:normAutofit/>
          </a:bodyPr>
          <a:lstStyle>
            <a:lvl1pPr marL="0" indent="0" algn="l">
              <a:buNone/>
              <a:defRPr sz="27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621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5825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27818" y="1028700"/>
            <a:ext cx="3086100" cy="6858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028700"/>
            <a:ext cx="11734800" cy="79629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4793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31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6317" y="3009900"/>
            <a:ext cx="12801602" cy="3422400"/>
          </a:xfrm>
        </p:spPr>
        <p:txBody>
          <a:bodyPr anchor="b">
            <a:normAutofit/>
          </a:bodyPr>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1026320" y="6743700"/>
            <a:ext cx="12801600" cy="2247900"/>
          </a:xfrm>
        </p:spPr>
        <p:txBody>
          <a:bodyPr anchor="t">
            <a:normAutofit/>
          </a:bodyPr>
          <a:lstStyle>
            <a:lvl1pPr marL="0" indent="0" algn="l">
              <a:buNone/>
              <a:defRPr sz="27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056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6317" y="1028701"/>
            <a:ext cx="7406483" cy="54229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12200" y="1028702"/>
            <a:ext cx="7401719" cy="54228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0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58121" y="1028700"/>
            <a:ext cx="6974681" cy="864393"/>
          </a:xfrm>
        </p:spPr>
        <p:txBody>
          <a:bodyPr anchor="b">
            <a:no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6317" y="1905794"/>
            <a:ext cx="7406483" cy="454580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18599" y="1028700"/>
            <a:ext cx="6997701" cy="864393"/>
          </a:xfrm>
        </p:spPr>
        <p:txBody>
          <a:bodyPr anchor="b">
            <a:no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709818" y="1893093"/>
            <a:ext cx="7393782" cy="454580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533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637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421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27518" y="1028700"/>
            <a:ext cx="5486400" cy="2057400"/>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1026318" y="1028700"/>
            <a:ext cx="8915402" cy="79629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627518" y="3314699"/>
            <a:ext cx="5486400" cy="3136901"/>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999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218" y="2171700"/>
            <a:ext cx="9029700" cy="1714500"/>
          </a:xfrm>
        </p:spPr>
        <p:txBody>
          <a:bodyPr anchor="b">
            <a:normAutofit/>
          </a:bodyPr>
          <a:lstStyle>
            <a:lvl1pPr algn="l">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483518" y="1371600"/>
            <a:ext cx="4921461" cy="6858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084218" y="4165600"/>
            <a:ext cx="9032082" cy="3073400"/>
          </a:xfrm>
        </p:spPr>
        <p:txBody>
          <a:bodyPr anchor="t">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5923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3810454" y="4445000"/>
            <a:ext cx="4472787" cy="4813301"/>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1026318" y="6730998"/>
            <a:ext cx="12801600" cy="22606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6318" y="1028701"/>
            <a:ext cx="12801600" cy="54229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856618" y="9258301"/>
            <a:ext cx="2400300" cy="547688"/>
          </a:xfrm>
          <a:prstGeom prst="rect">
            <a:avLst/>
          </a:prstGeom>
        </p:spPr>
        <p:txBody>
          <a:bodyPr vert="horz" lIns="91440" tIns="45720" rIns="91440" bIns="45720" rtlCol="0" anchor="t"/>
          <a:lstStyle>
            <a:lvl1pPr algn="r">
              <a:defRPr sz="1500" b="0" i="0">
                <a:solidFill>
                  <a:schemeClr val="bg2">
                    <a:lumMod val="50000"/>
                  </a:schemeClr>
                </a:solidFill>
                <a:effectLst/>
                <a:latin typeface="+mn-lt"/>
              </a:defRPr>
            </a:lvl1pPr>
          </a:lstStyle>
          <a:p>
            <a:fld id="{1D8BD707-D9CF-40AE-B4C6-C98DA3205C09}" type="datetimeFigureOut">
              <a:rPr lang="en-US" smtClean="0"/>
              <a:pPr/>
              <a:t>12/11/2022</a:t>
            </a:fld>
            <a:endParaRPr lang="en-US"/>
          </a:p>
        </p:txBody>
      </p:sp>
      <p:sp>
        <p:nvSpPr>
          <p:cNvPr id="5" name="Footer Placeholder 4"/>
          <p:cNvSpPr>
            <a:spLocks noGrp="1"/>
          </p:cNvSpPr>
          <p:nvPr>
            <p:ph type="ftr" sz="quarter" idx="3"/>
          </p:nvPr>
        </p:nvSpPr>
        <p:spPr>
          <a:xfrm>
            <a:off x="1026318" y="9258301"/>
            <a:ext cx="11315700" cy="547688"/>
          </a:xfrm>
          <a:prstGeom prst="rect">
            <a:avLst/>
          </a:prstGeom>
        </p:spPr>
        <p:txBody>
          <a:bodyPr vert="horz" lIns="91440" tIns="45720" rIns="91440" bIns="45720" rtlCol="0" anchor="t"/>
          <a:lstStyle>
            <a:lvl1pPr algn="l">
              <a:defRPr sz="15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5544801" y="8367713"/>
            <a:ext cx="1713368" cy="1004888"/>
          </a:xfrm>
          <a:prstGeom prst="rect">
            <a:avLst/>
          </a:prstGeom>
        </p:spPr>
        <p:txBody>
          <a:bodyPr vert="horz" lIns="91440" tIns="45720" rIns="91440" bIns="45720" rtlCol="0" anchor="b"/>
          <a:lstStyle>
            <a:lvl1pPr algn="r">
              <a:defRPr sz="4800" b="0" i="0">
                <a:solidFill>
                  <a:schemeClr val="bg2">
                    <a:lumMod val="50000"/>
                  </a:schemeClr>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4093068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685800" rtl="0" eaLnBrk="1" latinLnBrk="0" hangingPunct="1">
        <a:spcBef>
          <a:spcPct val="0"/>
        </a:spcBef>
        <a:buNone/>
        <a:defRPr sz="5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3000" kern="1200" cap="none">
          <a:solidFill>
            <a:schemeClr val="bg2">
              <a:lumMod val="7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2700" kern="1200" cap="none">
          <a:solidFill>
            <a:schemeClr val="bg2">
              <a:lumMod val="7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2400" kern="1200" cap="none">
          <a:solidFill>
            <a:schemeClr val="bg2">
              <a:lumMod val="7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1219200" y="1844683"/>
            <a:ext cx="8796686" cy="8057739"/>
            <a:chOff x="-9912" y="-476954"/>
            <a:chExt cx="11728915" cy="10743649"/>
          </a:xfrm>
        </p:grpSpPr>
        <p:sp>
          <p:nvSpPr>
            <p:cNvPr id="4" name="TextBox 4"/>
            <p:cNvSpPr txBox="1"/>
            <p:nvPr/>
          </p:nvSpPr>
          <p:spPr>
            <a:xfrm>
              <a:off x="0" y="990600"/>
              <a:ext cx="11484607" cy="3296372"/>
            </a:xfrm>
            <a:prstGeom prst="rect">
              <a:avLst/>
            </a:prstGeom>
          </p:spPr>
          <p:txBody>
            <a:bodyPr lIns="0" tIns="0" rIns="0" bIns="0" rtlCol="0" anchor="t">
              <a:spAutoFit/>
            </a:bodyPr>
            <a:lstStyle/>
            <a:p>
              <a:pPr>
                <a:lnSpc>
                  <a:spcPts val="9600"/>
                </a:lnSpc>
              </a:pPr>
              <a:r>
                <a:rPr lang="en-US" sz="9600" dirty="0">
                  <a:solidFill>
                    <a:srgbClr val="FFFFFF"/>
                  </a:solidFill>
                  <a:latin typeface="Open Sans"/>
                </a:rPr>
                <a:t>Car Price Prediction</a:t>
              </a:r>
            </a:p>
          </p:txBody>
        </p:sp>
        <p:sp>
          <p:nvSpPr>
            <p:cNvPr id="5" name="TextBox 5"/>
            <p:cNvSpPr txBox="1"/>
            <p:nvPr/>
          </p:nvSpPr>
          <p:spPr>
            <a:xfrm>
              <a:off x="0" y="-476954"/>
              <a:ext cx="11484607" cy="574089"/>
            </a:xfrm>
            <a:prstGeom prst="rect">
              <a:avLst/>
            </a:prstGeom>
          </p:spPr>
          <p:txBody>
            <a:bodyPr lIns="0" tIns="0" rIns="0" bIns="0" rtlCol="0" anchor="t">
              <a:spAutoFit/>
            </a:bodyPr>
            <a:lstStyle/>
            <a:p>
              <a:pPr>
                <a:lnSpc>
                  <a:spcPts val="3119"/>
                </a:lnSpc>
              </a:pPr>
              <a:r>
                <a:rPr lang="en-US" sz="4000" dirty="0">
                  <a:solidFill>
                    <a:srgbClr val="FFFFFF"/>
                  </a:solidFill>
                  <a:latin typeface="Open Sans Bold"/>
                </a:rPr>
                <a:t>19CSE305 Machine Learning</a:t>
              </a:r>
            </a:p>
          </p:txBody>
        </p:sp>
        <p:sp>
          <p:nvSpPr>
            <p:cNvPr id="6" name="TextBox 6"/>
            <p:cNvSpPr txBox="1"/>
            <p:nvPr/>
          </p:nvSpPr>
          <p:spPr>
            <a:xfrm>
              <a:off x="-9912" y="6116756"/>
              <a:ext cx="11728915" cy="4149939"/>
            </a:xfrm>
            <a:prstGeom prst="rect">
              <a:avLst/>
            </a:prstGeom>
          </p:spPr>
          <p:txBody>
            <a:bodyPr wrap="square" lIns="0" tIns="0" rIns="0" bIns="0" rtlCol="0" anchor="t">
              <a:spAutoFit/>
            </a:bodyPr>
            <a:lstStyle/>
            <a:p>
              <a:pPr algn="just">
                <a:lnSpc>
                  <a:spcPts val="3500"/>
                </a:lnSpc>
              </a:pPr>
              <a:r>
                <a:rPr lang="en-US" sz="3600" spc="50" dirty="0">
                  <a:solidFill>
                    <a:srgbClr val="FFFFFF"/>
                  </a:solidFill>
                  <a:latin typeface="Open Sans"/>
                </a:rPr>
                <a:t>Group-7</a:t>
              </a:r>
              <a:r>
                <a:rPr lang="en-US" sz="2500" spc="50" dirty="0">
                  <a:solidFill>
                    <a:srgbClr val="FFFFFF"/>
                  </a:solidFill>
                  <a:latin typeface="Open Sans"/>
                </a:rPr>
                <a:t>  </a:t>
              </a:r>
            </a:p>
            <a:p>
              <a:pPr algn="just">
                <a:lnSpc>
                  <a:spcPts val="3500"/>
                </a:lnSpc>
              </a:pPr>
              <a:endParaRPr lang="en-US" sz="2500" spc="50" dirty="0">
                <a:solidFill>
                  <a:srgbClr val="FFFFFF"/>
                </a:solidFill>
                <a:latin typeface="Open Sans"/>
              </a:endParaRPr>
            </a:p>
            <a:p>
              <a:pPr algn="just">
                <a:lnSpc>
                  <a:spcPts val="3500"/>
                </a:lnSpc>
              </a:pPr>
              <a:r>
                <a:rPr lang="en-US" sz="2500" spc="50" dirty="0">
                  <a:solidFill>
                    <a:srgbClr val="FFFFFF"/>
                  </a:solidFill>
                  <a:latin typeface="Open Sans"/>
                </a:rPr>
                <a:t>Abhay Das</a:t>
              </a:r>
            </a:p>
            <a:p>
              <a:pPr algn="just">
                <a:lnSpc>
                  <a:spcPts val="3500"/>
                </a:lnSpc>
              </a:pPr>
              <a:r>
                <a:rPr lang="en-US" sz="2500" spc="50" dirty="0">
                  <a:solidFill>
                    <a:srgbClr val="FFFFFF"/>
                  </a:solidFill>
                  <a:latin typeface="Open Sans"/>
                </a:rPr>
                <a:t>Devesh Kumar</a:t>
              </a:r>
            </a:p>
            <a:p>
              <a:pPr algn="just">
                <a:lnSpc>
                  <a:spcPts val="3500"/>
                </a:lnSpc>
              </a:pPr>
              <a:r>
                <a:rPr lang="en-US" sz="2500" spc="50" dirty="0">
                  <a:solidFill>
                    <a:srgbClr val="FFFFFF"/>
                  </a:solidFill>
                  <a:latin typeface="Open Sans"/>
                </a:rPr>
                <a:t>Sreesankar S</a:t>
              </a:r>
            </a:p>
            <a:p>
              <a:pPr algn="just">
                <a:lnSpc>
                  <a:spcPts val="3500"/>
                </a:lnSpc>
              </a:pPr>
              <a:r>
                <a:rPr lang="en-US" sz="2500" spc="50" dirty="0">
                  <a:solidFill>
                    <a:srgbClr val="FFFFFF"/>
                  </a:solidFill>
                  <a:latin typeface="Open Sans"/>
                </a:rPr>
                <a:t>Vaishakh S Krishnan</a:t>
              </a:r>
            </a:p>
            <a:p>
              <a:pPr algn="just">
                <a:lnSpc>
                  <a:spcPts val="3500"/>
                </a:lnSpc>
              </a:pPr>
              <a:r>
                <a:rPr lang="en-US" sz="2500" spc="50" dirty="0">
                  <a:solidFill>
                    <a:srgbClr val="FFFFFF"/>
                  </a:solidFill>
                  <a:latin typeface="Open Sans"/>
                </a:rPr>
                <a:t>Vignesh A Nair</a:t>
              </a:r>
            </a:p>
          </p:txBody>
        </p:sp>
        <p:sp>
          <p:nvSpPr>
            <p:cNvPr id="7" name="AutoShape 7"/>
            <p:cNvSpPr/>
            <p:nvPr/>
          </p:nvSpPr>
          <p:spPr>
            <a:xfrm>
              <a:off x="0" y="4832244"/>
              <a:ext cx="7749171" cy="0"/>
            </a:xfrm>
            <a:prstGeom prst="line">
              <a:avLst/>
            </a:prstGeom>
            <a:ln w="50800" cap="flat">
              <a:solidFill>
                <a:srgbClr val="2A2A2A"/>
              </a:solidFill>
              <a:prstDash val="solid"/>
              <a:headEnd type="none" w="sm" len="sm"/>
              <a:tailEnd type="none" w="sm" len="sm"/>
            </a:ln>
          </p:spPr>
        </p:sp>
      </p:grpSp>
      <p:sp>
        <p:nvSpPr>
          <p:cNvPr id="8" name="TextBox 6">
            <a:extLst>
              <a:ext uri="{FF2B5EF4-FFF2-40B4-BE49-F238E27FC236}">
                <a16:creationId xmlns:a16="http://schemas.microsoft.com/office/drawing/2014/main" id="{27ED11F2-EE0C-2A35-CF75-F55327A3CE3A}"/>
              </a:ext>
            </a:extLst>
          </p:cNvPr>
          <p:cNvSpPr txBox="1"/>
          <p:nvPr/>
        </p:nvSpPr>
        <p:spPr>
          <a:xfrm>
            <a:off x="1655722" y="8181041"/>
            <a:ext cx="8613455" cy="419410"/>
          </a:xfrm>
          <a:prstGeom prst="rect">
            <a:avLst/>
          </a:prstGeom>
        </p:spPr>
        <p:txBody>
          <a:bodyPr lIns="0" tIns="0" rIns="0" bIns="0" rtlCol="0" anchor="t">
            <a:spAutoFit/>
          </a:bodyPr>
          <a:lstStyle/>
          <a:p>
            <a:pPr>
              <a:lnSpc>
                <a:spcPts val="3500"/>
              </a:lnSpc>
            </a:pPr>
            <a:r>
              <a:rPr lang="en-US" sz="2500" spc="50" dirty="0">
                <a:solidFill>
                  <a:srgbClr val="FFFFFF"/>
                </a:solidFill>
                <a:latin typeface="Open Sans"/>
              </a:rPr>
              <a:t> </a:t>
            </a:r>
          </a:p>
        </p:txBody>
      </p:sp>
      <p:pic>
        <p:nvPicPr>
          <p:cNvPr id="1026" name="Picture 2" descr="Price Prediction in Online Car Marketplaces using NLP">
            <a:extLst>
              <a:ext uri="{FF2B5EF4-FFF2-40B4-BE49-F238E27FC236}">
                <a16:creationId xmlns:a16="http://schemas.microsoft.com/office/drawing/2014/main" id="{15E7F44B-5EE8-B155-BFC5-47CF8A058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1844683"/>
            <a:ext cx="8613455" cy="5323172"/>
          </a:xfrm>
          <a:prstGeom prst="rect">
            <a:avLst/>
          </a:prstGeom>
          <a:solidFill>
            <a:srgbClr val="FFFFFF">
              <a:shade val="85000"/>
            </a:srgbClr>
          </a:solidFill>
          <a:ln w="190500" cap="rnd">
            <a:solidFill>
              <a:schemeClr val="bg2">
                <a:lumMod val="75000"/>
              </a:schemeClr>
            </a:solidFill>
          </a:ln>
          <a:effectLst>
            <a:glow rad="139700">
              <a:schemeClr val="accent4">
                <a:satMod val="175000"/>
                <a:alpha val="40000"/>
              </a:schemeClr>
            </a:glow>
            <a:outerShdw blurRad="50000" dir="3600000" sx="79000" sy="79000" algn="tl" rotWithShape="0">
              <a:schemeClr val="accent1">
                <a:lumMod val="60000"/>
                <a:lumOff val="40000"/>
                <a:alpha val="32000"/>
              </a:scheme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121" y="2040900"/>
            <a:ext cx="7235427" cy="6144786"/>
            <a:chOff x="0" y="0"/>
            <a:chExt cx="9647236" cy="8193048"/>
          </a:xfrm>
        </p:grpSpPr>
        <p:sp>
          <p:nvSpPr>
            <p:cNvPr id="3" name="TextBox 3"/>
            <p:cNvSpPr txBox="1"/>
            <p:nvPr/>
          </p:nvSpPr>
          <p:spPr>
            <a:xfrm>
              <a:off x="0" y="0"/>
              <a:ext cx="9647236" cy="3657600"/>
            </a:xfrm>
            <a:prstGeom prst="rect">
              <a:avLst/>
            </a:prstGeom>
          </p:spPr>
          <p:txBody>
            <a:bodyPr lIns="0" tIns="0" rIns="0" bIns="0" rtlCol="0" anchor="t">
              <a:spAutoFit/>
            </a:bodyPr>
            <a:lstStyle/>
            <a:p>
              <a:pPr>
                <a:lnSpc>
                  <a:spcPts val="10800"/>
                </a:lnSpc>
              </a:pPr>
              <a:r>
                <a:rPr lang="en-US" sz="9000" dirty="0">
                  <a:solidFill>
                    <a:srgbClr val="000000"/>
                  </a:solidFill>
                  <a:latin typeface="Open Sans"/>
                </a:rPr>
                <a:t>Random Forest</a:t>
              </a:r>
            </a:p>
          </p:txBody>
        </p:sp>
        <p:sp>
          <p:nvSpPr>
            <p:cNvPr id="4" name="TextBox 4"/>
            <p:cNvSpPr txBox="1"/>
            <p:nvPr/>
          </p:nvSpPr>
          <p:spPr>
            <a:xfrm>
              <a:off x="0" y="6477490"/>
              <a:ext cx="9647236" cy="1715558"/>
            </a:xfrm>
            <a:prstGeom prst="rect">
              <a:avLst/>
            </a:prstGeom>
          </p:spPr>
          <p:txBody>
            <a:bodyPr lIns="0" tIns="0" rIns="0" bIns="0" rtlCol="0" anchor="t">
              <a:spAutoFit/>
            </a:bodyPr>
            <a:lstStyle/>
            <a:p>
              <a:pPr>
                <a:lnSpc>
                  <a:spcPts val="3499"/>
                </a:lnSpc>
              </a:pPr>
              <a:r>
                <a:rPr lang="en-US" sz="2499" dirty="0">
                  <a:solidFill>
                    <a:srgbClr val="2A2A2A"/>
                  </a:solidFill>
                  <a:latin typeface="Open Sans"/>
                </a:rPr>
                <a:t>It can be used for both Classification and Regression problems. Based on the concept of ensemble Learning.</a:t>
              </a:r>
            </a:p>
          </p:txBody>
        </p:sp>
        <p:sp>
          <p:nvSpPr>
            <p:cNvPr id="5" name="TextBox 5"/>
            <p:cNvSpPr txBox="1"/>
            <p:nvPr/>
          </p:nvSpPr>
          <p:spPr>
            <a:xfrm>
              <a:off x="0" y="5405081"/>
              <a:ext cx="9647236" cy="698500"/>
            </a:xfrm>
            <a:prstGeom prst="rect">
              <a:avLst/>
            </a:prstGeom>
          </p:spPr>
          <p:txBody>
            <a:bodyPr lIns="0" tIns="0" rIns="0" bIns="0" rtlCol="0" anchor="t">
              <a:spAutoFit/>
            </a:bodyPr>
            <a:lstStyle/>
            <a:p>
              <a:pPr>
                <a:lnSpc>
                  <a:spcPts val="4200"/>
                </a:lnSpc>
              </a:pPr>
              <a:r>
                <a:rPr lang="en-US" sz="3500">
                  <a:solidFill>
                    <a:srgbClr val="399D4E"/>
                  </a:solidFill>
                  <a:latin typeface="Open Sans Bold"/>
                </a:rPr>
                <a:t>Supervised Learning Technique</a:t>
              </a:r>
            </a:p>
          </p:txBody>
        </p:sp>
        <p:sp>
          <p:nvSpPr>
            <p:cNvPr id="6" name="AutoShape 6"/>
            <p:cNvSpPr/>
            <p:nvPr/>
          </p:nvSpPr>
          <p:spPr>
            <a:xfrm>
              <a:off x="0" y="4508500"/>
              <a:ext cx="1835513" cy="0"/>
            </a:xfrm>
            <a:prstGeom prst="line">
              <a:avLst/>
            </a:prstGeom>
            <a:ln w="50800" cap="flat">
              <a:solidFill>
                <a:srgbClr val="2A2A2A"/>
              </a:solidFill>
              <a:prstDash val="solid"/>
              <a:headEnd type="none" w="sm" len="sm"/>
              <a:tailEnd type="none" w="sm" len="sm"/>
            </a:ln>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74500" y="1538567"/>
            <a:ext cx="7131212" cy="72098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310018" y="4877995"/>
            <a:ext cx="15356700" cy="4165361"/>
            <a:chOff x="0" y="0"/>
            <a:chExt cx="20475600" cy="5553815"/>
          </a:xfrm>
        </p:grpSpPr>
        <p:sp>
          <p:nvSpPr>
            <p:cNvPr id="3" name="AutoShape 3"/>
            <p:cNvSpPr/>
            <p:nvPr/>
          </p:nvSpPr>
          <p:spPr>
            <a:xfrm>
              <a:off x="0" y="5442540"/>
              <a:ext cx="4077034" cy="0"/>
            </a:xfrm>
            <a:prstGeom prst="line">
              <a:avLst/>
            </a:prstGeom>
            <a:ln w="111275" cap="flat">
              <a:solidFill>
                <a:srgbClr val="2A2A2A"/>
              </a:solidFill>
              <a:prstDash val="solid"/>
              <a:headEnd type="none" w="sm" len="sm"/>
              <a:tailEnd type="none" w="sm" len="sm"/>
            </a:ln>
          </p:spPr>
        </p:sp>
        <p:sp>
          <p:nvSpPr>
            <p:cNvPr id="4" name="TextBox 4"/>
            <p:cNvSpPr txBox="1"/>
            <p:nvPr/>
          </p:nvSpPr>
          <p:spPr>
            <a:xfrm>
              <a:off x="0" y="0"/>
              <a:ext cx="20475600" cy="4005886"/>
            </a:xfrm>
            <a:prstGeom prst="rect">
              <a:avLst/>
            </a:prstGeom>
          </p:spPr>
          <p:txBody>
            <a:bodyPr lIns="0" tIns="0" rIns="0" bIns="0" rtlCol="0" anchor="t">
              <a:spAutoFit/>
            </a:bodyPr>
            <a:lstStyle/>
            <a:p>
              <a:pPr>
                <a:lnSpc>
                  <a:spcPts val="23656"/>
                </a:lnSpc>
              </a:pPr>
              <a:endParaRPr/>
            </a:p>
          </p:txBody>
        </p:sp>
      </p:grpSp>
      <p:grpSp>
        <p:nvGrpSpPr>
          <p:cNvPr id="6" name="Group 6"/>
          <p:cNvGrpSpPr/>
          <p:nvPr/>
        </p:nvGrpSpPr>
        <p:grpSpPr>
          <a:xfrm>
            <a:off x="14123283" y="-3717386"/>
            <a:ext cx="15356700" cy="4165361"/>
            <a:chOff x="0" y="0"/>
            <a:chExt cx="20475600" cy="5553815"/>
          </a:xfrm>
        </p:grpSpPr>
        <p:sp>
          <p:nvSpPr>
            <p:cNvPr id="7" name="AutoShape 7"/>
            <p:cNvSpPr/>
            <p:nvPr/>
          </p:nvSpPr>
          <p:spPr>
            <a:xfrm>
              <a:off x="0" y="5442540"/>
              <a:ext cx="4077034" cy="0"/>
            </a:xfrm>
            <a:prstGeom prst="line">
              <a:avLst/>
            </a:prstGeom>
            <a:ln w="111275" cap="flat">
              <a:solidFill>
                <a:srgbClr val="2A2A2A"/>
              </a:solidFill>
              <a:prstDash val="solid"/>
              <a:headEnd type="none" w="sm" len="sm"/>
              <a:tailEnd type="none" w="sm" len="sm"/>
            </a:ln>
          </p:spPr>
        </p:sp>
        <p:sp>
          <p:nvSpPr>
            <p:cNvPr id="8" name="TextBox 8"/>
            <p:cNvSpPr txBox="1"/>
            <p:nvPr/>
          </p:nvSpPr>
          <p:spPr>
            <a:xfrm>
              <a:off x="0" y="0"/>
              <a:ext cx="20475600" cy="4005886"/>
            </a:xfrm>
            <a:prstGeom prst="rect">
              <a:avLst/>
            </a:prstGeom>
          </p:spPr>
          <p:txBody>
            <a:bodyPr lIns="0" tIns="0" rIns="0" bIns="0" rtlCol="0" anchor="t">
              <a:spAutoFit/>
            </a:bodyPr>
            <a:lstStyle/>
            <a:p>
              <a:pPr>
                <a:lnSpc>
                  <a:spcPts val="23656"/>
                </a:lnSpc>
              </a:pPr>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26864" y="787446"/>
            <a:ext cx="1932436" cy="1791895"/>
          </a:xfrm>
          <a:prstGeom prst="rect">
            <a:avLst/>
          </a:prstGeom>
        </p:spPr>
      </p:pic>
      <p:sp>
        <p:nvSpPr>
          <p:cNvPr id="11" name="TextBox 11"/>
          <p:cNvSpPr txBox="1"/>
          <p:nvPr/>
        </p:nvSpPr>
        <p:spPr>
          <a:xfrm>
            <a:off x="727591" y="9283986"/>
            <a:ext cx="17194649" cy="574196"/>
          </a:xfrm>
          <a:prstGeom prst="rect">
            <a:avLst/>
          </a:prstGeom>
        </p:spPr>
        <p:txBody>
          <a:bodyPr wrap="square" lIns="0" tIns="0" rIns="0" bIns="0" rtlCol="0" anchor="t">
            <a:spAutoFit/>
          </a:bodyPr>
          <a:lstStyle/>
          <a:p>
            <a:pPr algn="ctr">
              <a:lnSpc>
                <a:spcPts val="4759"/>
              </a:lnSpc>
            </a:pPr>
            <a:r>
              <a:rPr lang="en-US" sz="3399" dirty="0">
                <a:solidFill>
                  <a:srgbClr val="2A2A2A"/>
                </a:solidFill>
                <a:latin typeface="Canva Sans"/>
              </a:rPr>
              <a:t>We can see that the Accuracy is 88% when we use the Random Forest Algorithm</a:t>
            </a:r>
          </a:p>
        </p:txBody>
      </p:sp>
      <p:pic>
        <p:nvPicPr>
          <p:cNvPr id="13" name="Picture 12">
            <a:extLst>
              <a:ext uri="{FF2B5EF4-FFF2-40B4-BE49-F238E27FC236}">
                <a16:creationId xmlns:a16="http://schemas.microsoft.com/office/drawing/2014/main" id="{8B874A9E-4C72-ABA3-8258-171BB3C7E316}"/>
              </a:ext>
            </a:extLst>
          </p:cNvPr>
          <p:cNvPicPr>
            <a:picLocks noChangeAspect="1"/>
          </p:cNvPicPr>
          <p:nvPr/>
        </p:nvPicPr>
        <p:blipFill>
          <a:blip r:embed="rId4"/>
          <a:stretch>
            <a:fillRect/>
          </a:stretch>
        </p:blipFill>
        <p:spPr>
          <a:xfrm>
            <a:off x="727591" y="2969774"/>
            <a:ext cx="15983277" cy="43474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121" y="1821825"/>
            <a:ext cx="7235427" cy="6633989"/>
            <a:chOff x="0" y="0"/>
            <a:chExt cx="9647236" cy="8845319"/>
          </a:xfrm>
        </p:grpSpPr>
        <p:sp>
          <p:nvSpPr>
            <p:cNvPr id="3" name="TextBox 3"/>
            <p:cNvSpPr txBox="1"/>
            <p:nvPr/>
          </p:nvSpPr>
          <p:spPr>
            <a:xfrm>
              <a:off x="0" y="0"/>
              <a:ext cx="9647236" cy="3693319"/>
            </a:xfrm>
            <a:prstGeom prst="rect">
              <a:avLst/>
            </a:prstGeom>
          </p:spPr>
          <p:txBody>
            <a:bodyPr lIns="0" tIns="0" rIns="0" bIns="0" rtlCol="0" anchor="t">
              <a:spAutoFit/>
            </a:bodyPr>
            <a:lstStyle/>
            <a:p>
              <a:pPr>
                <a:lnSpc>
                  <a:spcPts val="10800"/>
                </a:lnSpc>
              </a:pPr>
              <a:r>
                <a:rPr lang="en-US" sz="9000" dirty="0">
                  <a:solidFill>
                    <a:srgbClr val="000000"/>
                  </a:solidFill>
                  <a:latin typeface="Open Sans"/>
                </a:rPr>
                <a:t>Linear  Regression</a:t>
              </a:r>
            </a:p>
          </p:txBody>
        </p:sp>
        <p:sp>
          <p:nvSpPr>
            <p:cNvPr id="4" name="TextBox 4"/>
            <p:cNvSpPr txBox="1"/>
            <p:nvPr/>
          </p:nvSpPr>
          <p:spPr>
            <a:xfrm>
              <a:off x="0" y="6477491"/>
              <a:ext cx="9647236" cy="2367828"/>
            </a:xfrm>
            <a:prstGeom prst="rect">
              <a:avLst/>
            </a:prstGeom>
          </p:spPr>
          <p:txBody>
            <a:bodyPr lIns="0" tIns="0" rIns="0" bIns="0" rtlCol="0" anchor="t">
              <a:spAutoFit/>
            </a:bodyPr>
            <a:lstStyle/>
            <a:p>
              <a:pPr>
                <a:lnSpc>
                  <a:spcPts val="3499"/>
                </a:lnSpc>
              </a:pPr>
              <a:r>
                <a:rPr lang="en-US" sz="2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It is a statistical method that is used for predictive analysis. Linear regression makes predictions for continuous/real or numeric variables</a:t>
              </a:r>
              <a:endParaRPr lang="en-US" sz="2499" dirty="0">
                <a:solidFill>
                  <a:srgbClr val="2A2A2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5"/>
            <p:cNvSpPr txBox="1"/>
            <p:nvPr/>
          </p:nvSpPr>
          <p:spPr>
            <a:xfrm>
              <a:off x="0" y="5405081"/>
              <a:ext cx="9647236" cy="698500"/>
            </a:xfrm>
            <a:prstGeom prst="rect">
              <a:avLst/>
            </a:prstGeom>
          </p:spPr>
          <p:txBody>
            <a:bodyPr lIns="0" tIns="0" rIns="0" bIns="0" rtlCol="0" anchor="t">
              <a:spAutoFit/>
            </a:bodyPr>
            <a:lstStyle/>
            <a:p>
              <a:pPr>
                <a:lnSpc>
                  <a:spcPts val="4200"/>
                </a:lnSpc>
              </a:pPr>
              <a:r>
                <a:rPr lang="en-US" sz="3500" dirty="0">
                  <a:solidFill>
                    <a:srgbClr val="399D4E"/>
                  </a:solidFill>
                  <a:latin typeface="Open Sans Bold"/>
                </a:rPr>
                <a:t>Supervised Learning Technique</a:t>
              </a:r>
            </a:p>
          </p:txBody>
        </p:sp>
        <p:sp>
          <p:nvSpPr>
            <p:cNvPr id="6" name="AutoShape 6"/>
            <p:cNvSpPr/>
            <p:nvPr/>
          </p:nvSpPr>
          <p:spPr>
            <a:xfrm>
              <a:off x="0" y="4508500"/>
              <a:ext cx="1835513" cy="0"/>
            </a:xfrm>
            <a:prstGeom prst="line">
              <a:avLst/>
            </a:prstGeom>
            <a:ln w="50800" cap="flat">
              <a:solidFill>
                <a:srgbClr val="2A2A2A"/>
              </a:solidFill>
              <a:prstDash val="solid"/>
              <a:headEnd type="none" w="sm" len="sm"/>
              <a:tailEnd type="none" w="sm" len="sm"/>
            </a:ln>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38611" y="2040900"/>
            <a:ext cx="6820689" cy="66470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310018" y="4877995"/>
            <a:ext cx="15356700" cy="4165361"/>
            <a:chOff x="0" y="0"/>
            <a:chExt cx="20475600" cy="5553815"/>
          </a:xfrm>
        </p:grpSpPr>
        <p:sp>
          <p:nvSpPr>
            <p:cNvPr id="3" name="AutoShape 3"/>
            <p:cNvSpPr/>
            <p:nvPr/>
          </p:nvSpPr>
          <p:spPr>
            <a:xfrm>
              <a:off x="0" y="5442540"/>
              <a:ext cx="4077034" cy="0"/>
            </a:xfrm>
            <a:prstGeom prst="line">
              <a:avLst/>
            </a:prstGeom>
            <a:ln w="111275" cap="flat">
              <a:solidFill>
                <a:srgbClr val="2A2A2A"/>
              </a:solidFill>
              <a:prstDash val="solid"/>
              <a:headEnd type="none" w="sm" len="sm"/>
              <a:tailEnd type="none" w="sm" len="sm"/>
            </a:ln>
          </p:spPr>
        </p:sp>
        <p:sp>
          <p:nvSpPr>
            <p:cNvPr id="4" name="TextBox 4"/>
            <p:cNvSpPr txBox="1"/>
            <p:nvPr/>
          </p:nvSpPr>
          <p:spPr>
            <a:xfrm>
              <a:off x="0" y="0"/>
              <a:ext cx="20475600" cy="4005886"/>
            </a:xfrm>
            <a:prstGeom prst="rect">
              <a:avLst/>
            </a:prstGeom>
          </p:spPr>
          <p:txBody>
            <a:bodyPr lIns="0" tIns="0" rIns="0" bIns="0" rtlCol="0" anchor="t">
              <a:spAutoFit/>
            </a:bodyPr>
            <a:lstStyle/>
            <a:p>
              <a:pPr>
                <a:lnSpc>
                  <a:spcPts val="23656"/>
                </a:lnSpc>
              </a:pPr>
              <a:endParaRPr/>
            </a:p>
          </p:txBody>
        </p:sp>
      </p:grpSp>
      <p:grpSp>
        <p:nvGrpSpPr>
          <p:cNvPr id="5" name="Group 5"/>
          <p:cNvGrpSpPr/>
          <p:nvPr/>
        </p:nvGrpSpPr>
        <p:grpSpPr>
          <a:xfrm>
            <a:off x="14123283" y="-3717386"/>
            <a:ext cx="15356700" cy="4165361"/>
            <a:chOff x="0" y="0"/>
            <a:chExt cx="20475600" cy="5553815"/>
          </a:xfrm>
        </p:grpSpPr>
        <p:sp>
          <p:nvSpPr>
            <p:cNvPr id="6" name="AutoShape 6"/>
            <p:cNvSpPr/>
            <p:nvPr/>
          </p:nvSpPr>
          <p:spPr>
            <a:xfrm>
              <a:off x="0" y="5442540"/>
              <a:ext cx="4077034" cy="0"/>
            </a:xfrm>
            <a:prstGeom prst="line">
              <a:avLst/>
            </a:prstGeom>
            <a:ln w="111275" cap="flat">
              <a:solidFill>
                <a:srgbClr val="2A2A2A"/>
              </a:solidFill>
              <a:prstDash val="solid"/>
              <a:headEnd type="none" w="sm" len="sm"/>
              <a:tailEnd type="none" w="sm" len="sm"/>
            </a:ln>
          </p:spPr>
        </p:sp>
        <p:sp>
          <p:nvSpPr>
            <p:cNvPr id="7" name="TextBox 7"/>
            <p:cNvSpPr txBox="1"/>
            <p:nvPr/>
          </p:nvSpPr>
          <p:spPr>
            <a:xfrm>
              <a:off x="0" y="0"/>
              <a:ext cx="20475600" cy="4005886"/>
            </a:xfrm>
            <a:prstGeom prst="rect">
              <a:avLst/>
            </a:prstGeom>
          </p:spPr>
          <p:txBody>
            <a:bodyPr lIns="0" tIns="0" rIns="0" bIns="0" rtlCol="0" anchor="t">
              <a:spAutoFit/>
            </a:bodyPr>
            <a:lstStyle/>
            <a:p>
              <a:pPr>
                <a:lnSpc>
                  <a:spcPts val="23656"/>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26864" y="787446"/>
            <a:ext cx="1932436" cy="1791895"/>
          </a:xfrm>
          <a:prstGeom prst="rect">
            <a:avLst/>
          </a:prstGeom>
        </p:spPr>
      </p:pic>
      <p:sp>
        <p:nvSpPr>
          <p:cNvPr id="11" name="TextBox 11"/>
          <p:cNvSpPr txBox="1"/>
          <p:nvPr/>
        </p:nvSpPr>
        <p:spPr>
          <a:xfrm>
            <a:off x="336828" y="9191625"/>
            <a:ext cx="17614345" cy="580390"/>
          </a:xfrm>
          <a:prstGeom prst="rect">
            <a:avLst/>
          </a:prstGeom>
        </p:spPr>
        <p:txBody>
          <a:bodyPr lIns="0" tIns="0" rIns="0" bIns="0" rtlCol="0" anchor="t">
            <a:spAutoFit/>
          </a:bodyPr>
          <a:lstStyle/>
          <a:p>
            <a:pPr algn="ctr">
              <a:lnSpc>
                <a:spcPts val="4759"/>
              </a:lnSpc>
            </a:pPr>
            <a:r>
              <a:rPr lang="en-US" sz="3399" dirty="0">
                <a:solidFill>
                  <a:srgbClr val="2A2A2A"/>
                </a:solidFill>
                <a:latin typeface="Canva Sans"/>
              </a:rPr>
              <a:t>We can see that the Accuracy is 70% when we use the Linear Regression Algorithm. </a:t>
            </a:r>
          </a:p>
        </p:txBody>
      </p:sp>
      <p:pic>
        <p:nvPicPr>
          <p:cNvPr id="13" name="Picture 12">
            <a:extLst>
              <a:ext uri="{FF2B5EF4-FFF2-40B4-BE49-F238E27FC236}">
                <a16:creationId xmlns:a16="http://schemas.microsoft.com/office/drawing/2014/main" id="{2EB2D801-8134-66EF-374E-48BD6CED121D}"/>
              </a:ext>
            </a:extLst>
          </p:cNvPr>
          <p:cNvPicPr>
            <a:picLocks noChangeAspect="1"/>
          </p:cNvPicPr>
          <p:nvPr/>
        </p:nvPicPr>
        <p:blipFill>
          <a:blip r:embed="rId4"/>
          <a:stretch>
            <a:fillRect/>
          </a:stretch>
        </p:blipFill>
        <p:spPr>
          <a:xfrm>
            <a:off x="1877006" y="2773762"/>
            <a:ext cx="12743837" cy="39699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121" y="2507625"/>
            <a:ext cx="7235427" cy="5263992"/>
            <a:chOff x="0" y="0"/>
            <a:chExt cx="9647236" cy="7018656"/>
          </a:xfrm>
        </p:grpSpPr>
        <p:sp>
          <p:nvSpPr>
            <p:cNvPr id="3" name="TextBox 3"/>
            <p:cNvSpPr txBox="1"/>
            <p:nvPr/>
          </p:nvSpPr>
          <p:spPr>
            <a:xfrm>
              <a:off x="0" y="0"/>
              <a:ext cx="9647236" cy="1828800"/>
            </a:xfrm>
            <a:prstGeom prst="rect">
              <a:avLst/>
            </a:prstGeom>
          </p:spPr>
          <p:txBody>
            <a:bodyPr lIns="0" tIns="0" rIns="0" bIns="0" rtlCol="0" anchor="t">
              <a:spAutoFit/>
            </a:bodyPr>
            <a:lstStyle/>
            <a:p>
              <a:pPr>
                <a:lnSpc>
                  <a:spcPts val="10800"/>
                </a:lnSpc>
              </a:pPr>
              <a:r>
                <a:rPr lang="en-US" sz="9000" dirty="0">
                  <a:solidFill>
                    <a:srgbClr val="000000"/>
                  </a:solidFill>
                  <a:latin typeface="Open Sans"/>
                </a:rPr>
                <a:t>GBT</a:t>
              </a:r>
            </a:p>
          </p:txBody>
        </p:sp>
        <p:sp>
          <p:nvSpPr>
            <p:cNvPr id="4" name="TextBox 4"/>
            <p:cNvSpPr txBox="1"/>
            <p:nvPr/>
          </p:nvSpPr>
          <p:spPr>
            <a:xfrm>
              <a:off x="0" y="4648691"/>
              <a:ext cx="9647236" cy="2369965"/>
            </a:xfrm>
            <a:prstGeom prst="rect">
              <a:avLst/>
            </a:prstGeom>
          </p:spPr>
          <p:txBody>
            <a:bodyPr lIns="0" tIns="0" rIns="0" bIns="0" rtlCol="0" anchor="t">
              <a:spAutoFit/>
            </a:bodyPr>
            <a:lstStyle/>
            <a:p>
              <a:pPr algn="l">
                <a:lnSpc>
                  <a:spcPts val="3499"/>
                </a:lnSpc>
              </a:pPr>
              <a:r>
                <a:rPr lang="en-US" sz="2800" b="0" i="0"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Gradient Boosted Trees (</a:t>
              </a:r>
              <a:r>
                <a:rPr lang="en-US" sz="2800" b="0" i="0" dirty="0" err="1">
                  <a:solidFill>
                    <a:srgbClr val="292929"/>
                  </a:solidFill>
                  <a:effectLst/>
                  <a:latin typeface="Open Sans" panose="020B0606030504020204" pitchFamily="34" charset="0"/>
                  <a:ea typeface="Open Sans" panose="020B0606030504020204" pitchFamily="34" charset="0"/>
                  <a:cs typeface="Open Sans" panose="020B0606030504020204" pitchFamily="34" charset="0"/>
                </a:rPr>
                <a:t>a.k.a</a:t>
              </a:r>
              <a:r>
                <a:rPr lang="en-US" sz="2800" b="0" i="0"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 GBT) is a commonly used tree-based ML algorithm which works for both regression and classification type of data mining problems</a:t>
              </a:r>
              <a:endParaRPr lang="en-US" sz="2499" dirty="0">
                <a:solidFill>
                  <a:srgbClr val="2A2A2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5"/>
            <p:cNvSpPr txBox="1"/>
            <p:nvPr/>
          </p:nvSpPr>
          <p:spPr>
            <a:xfrm>
              <a:off x="0" y="3576281"/>
              <a:ext cx="9647236" cy="698500"/>
            </a:xfrm>
            <a:prstGeom prst="rect">
              <a:avLst/>
            </a:prstGeom>
          </p:spPr>
          <p:txBody>
            <a:bodyPr lIns="0" tIns="0" rIns="0" bIns="0" rtlCol="0" anchor="t">
              <a:spAutoFit/>
            </a:bodyPr>
            <a:lstStyle/>
            <a:p>
              <a:pPr>
                <a:lnSpc>
                  <a:spcPts val="4200"/>
                </a:lnSpc>
              </a:pPr>
              <a:r>
                <a:rPr lang="en-US" sz="3500">
                  <a:solidFill>
                    <a:srgbClr val="399D4E"/>
                  </a:solidFill>
                  <a:latin typeface="Open Sans Bold"/>
                </a:rPr>
                <a:t>Supervised Learning Technique</a:t>
              </a:r>
            </a:p>
          </p:txBody>
        </p:sp>
        <p:sp>
          <p:nvSpPr>
            <p:cNvPr id="6" name="AutoShape 6"/>
            <p:cNvSpPr/>
            <p:nvPr/>
          </p:nvSpPr>
          <p:spPr>
            <a:xfrm>
              <a:off x="0" y="2679700"/>
              <a:ext cx="1835513" cy="0"/>
            </a:xfrm>
            <a:prstGeom prst="line">
              <a:avLst/>
            </a:prstGeom>
            <a:ln w="50800" cap="flat">
              <a:solidFill>
                <a:srgbClr val="2A2A2A"/>
              </a:solidFill>
              <a:prstDash val="solid"/>
              <a:headEnd type="none" w="sm" len="sm"/>
              <a:tailEnd type="none" w="sm" len="sm"/>
            </a:ln>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124529" y="1775416"/>
            <a:ext cx="7447598" cy="66757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310018" y="4877995"/>
            <a:ext cx="15356700" cy="4165361"/>
            <a:chOff x="0" y="0"/>
            <a:chExt cx="20475600" cy="5553815"/>
          </a:xfrm>
        </p:grpSpPr>
        <p:sp>
          <p:nvSpPr>
            <p:cNvPr id="3" name="AutoShape 3"/>
            <p:cNvSpPr/>
            <p:nvPr/>
          </p:nvSpPr>
          <p:spPr>
            <a:xfrm>
              <a:off x="0" y="5442540"/>
              <a:ext cx="4077034" cy="0"/>
            </a:xfrm>
            <a:prstGeom prst="line">
              <a:avLst/>
            </a:prstGeom>
            <a:ln w="111275" cap="flat">
              <a:solidFill>
                <a:srgbClr val="2A2A2A"/>
              </a:solidFill>
              <a:prstDash val="solid"/>
              <a:headEnd type="none" w="sm" len="sm"/>
              <a:tailEnd type="none" w="sm" len="sm"/>
            </a:ln>
          </p:spPr>
        </p:sp>
        <p:sp>
          <p:nvSpPr>
            <p:cNvPr id="4" name="TextBox 4"/>
            <p:cNvSpPr txBox="1"/>
            <p:nvPr/>
          </p:nvSpPr>
          <p:spPr>
            <a:xfrm>
              <a:off x="0" y="0"/>
              <a:ext cx="20475600" cy="4005886"/>
            </a:xfrm>
            <a:prstGeom prst="rect">
              <a:avLst/>
            </a:prstGeom>
          </p:spPr>
          <p:txBody>
            <a:bodyPr lIns="0" tIns="0" rIns="0" bIns="0" rtlCol="0" anchor="t">
              <a:spAutoFit/>
            </a:bodyPr>
            <a:lstStyle/>
            <a:p>
              <a:pPr>
                <a:lnSpc>
                  <a:spcPts val="23656"/>
                </a:lnSpc>
              </a:pPr>
              <a:endParaRPr/>
            </a:p>
          </p:txBody>
        </p:sp>
      </p:grpSp>
      <p:grpSp>
        <p:nvGrpSpPr>
          <p:cNvPr id="5" name="Group 5"/>
          <p:cNvGrpSpPr/>
          <p:nvPr/>
        </p:nvGrpSpPr>
        <p:grpSpPr>
          <a:xfrm>
            <a:off x="14123283" y="-3717386"/>
            <a:ext cx="15356700" cy="4165361"/>
            <a:chOff x="0" y="0"/>
            <a:chExt cx="20475600" cy="5553815"/>
          </a:xfrm>
        </p:grpSpPr>
        <p:sp>
          <p:nvSpPr>
            <p:cNvPr id="6" name="AutoShape 6"/>
            <p:cNvSpPr/>
            <p:nvPr/>
          </p:nvSpPr>
          <p:spPr>
            <a:xfrm>
              <a:off x="0" y="5442540"/>
              <a:ext cx="4077034" cy="0"/>
            </a:xfrm>
            <a:prstGeom prst="line">
              <a:avLst/>
            </a:prstGeom>
            <a:ln w="111275" cap="flat">
              <a:solidFill>
                <a:srgbClr val="2A2A2A"/>
              </a:solidFill>
              <a:prstDash val="solid"/>
              <a:headEnd type="none" w="sm" len="sm"/>
              <a:tailEnd type="none" w="sm" len="sm"/>
            </a:ln>
          </p:spPr>
        </p:sp>
        <p:sp>
          <p:nvSpPr>
            <p:cNvPr id="7" name="TextBox 7"/>
            <p:cNvSpPr txBox="1"/>
            <p:nvPr/>
          </p:nvSpPr>
          <p:spPr>
            <a:xfrm>
              <a:off x="0" y="0"/>
              <a:ext cx="20475600" cy="4005886"/>
            </a:xfrm>
            <a:prstGeom prst="rect">
              <a:avLst/>
            </a:prstGeom>
          </p:spPr>
          <p:txBody>
            <a:bodyPr lIns="0" tIns="0" rIns="0" bIns="0" rtlCol="0" anchor="t">
              <a:spAutoFit/>
            </a:bodyPr>
            <a:lstStyle/>
            <a:p>
              <a:pPr>
                <a:lnSpc>
                  <a:spcPts val="23656"/>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26864" y="787446"/>
            <a:ext cx="1932436" cy="1791895"/>
          </a:xfrm>
          <a:prstGeom prst="rect">
            <a:avLst/>
          </a:prstGeom>
        </p:spPr>
      </p:pic>
      <p:pic>
        <p:nvPicPr>
          <p:cNvPr id="9" name="Picture 9"/>
          <p:cNvPicPr>
            <a:picLocks noChangeAspect="1"/>
          </p:cNvPicPr>
          <p:nvPr/>
        </p:nvPicPr>
        <p:blipFill>
          <a:blip r:embed="rId4"/>
          <a:srcRect/>
          <a:stretch>
            <a:fillRect/>
          </a:stretch>
        </p:blipFill>
        <p:spPr>
          <a:xfrm>
            <a:off x="4648200" y="121146"/>
            <a:ext cx="7089968" cy="2096821"/>
          </a:xfrm>
          <a:prstGeom prst="rect">
            <a:avLst/>
          </a:prstGeom>
        </p:spPr>
      </p:pic>
      <p:sp>
        <p:nvSpPr>
          <p:cNvPr id="11" name="TextBox 11"/>
          <p:cNvSpPr txBox="1"/>
          <p:nvPr/>
        </p:nvSpPr>
        <p:spPr>
          <a:xfrm>
            <a:off x="1219200" y="9209359"/>
            <a:ext cx="16350496" cy="580390"/>
          </a:xfrm>
          <a:prstGeom prst="rect">
            <a:avLst/>
          </a:prstGeom>
        </p:spPr>
        <p:txBody>
          <a:bodyPr lIns="0" tIns="0" rIns="0" bIns="0" rtlCol="0" anchor="t">
            <a:spAutoFit/>
          </a:bodyPr>
          <a:lstStyle/>
          <a:p>
            <a:pPr algn="ctr">
              <a:lnSpc>
                <a:spcPts val="4759"/>
              </a:lnSpc>
            </a:pPr>
            <a:r>
              <a:rPr lang="en-US" sz="3399" dirty="0">
                <a:solidFill>
                  <a:srgbClr val="2A2A2A"/>
                </a:solidFill>
                <a:latin typeface="Canva Sans"/>
              </a:rPr>
              <a:t>We can see that the Accuracy is 78% when we use the GBT Algorithm. </a:t>
            </a:r>
          </a:p>
        </p:txBody>
      </p:sp>
      <p:pic>
        <p:nvPicPr>
          <p:cNvPr id="15" name="Picture 14" descr="Graphical user interface, text, application, email&#10;&#10;Description automatically generated">
            <a:extLst>
              <a:ext uri="{FF2B5EF4-FFF2-40B4-BE49-F238E27FC236}">
                <a16:creationId xmlns:a16="http://schemas.microsoft.com/office/drawing/2014/main" id="{C3433F89-0319-6F02-6E89-CB7277D83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8906" y="2437463"/>
            <a:ext cx="13258800" cy="64325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60" r="19289"/>
          <a:stretch>
            <a:fillRect/>
          </a:stretch>
        </p:blipFill>
        <p:spPr>
          <a:xfrm>
            <a:off x="10796517" y="0"/>
            <a:ext cx="7491483" cy="10287000"/>
          </a:xfrm>
          <a:prstGeom prst="rect">
            <a:avLst/>
          </a:prstGeom>
        </p:spPr>
      </p:pic>
      <p:grpSp>
        <p:nvGrpSpPr>
          <p:cNvPr id="3" name="Group 3"/>
          <p:cNvGrpSpPr/>
          <p:nvPr/>
        </p:nvGrpSpPr>
        <p:grpSpPr>
          <a:xfrm>
            <a:off x="1592036" y="1028700"/>
            <a:ext cx="7906426" cy="3090340"/>
            <a:chOff x="0" y="0"/>
            <a:chExt cx="10541901" cy="4120454"/>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430717" cy="1972167"/>
            </a:xfrm>
            <a:prstGeom prst="rect">
              <a:avLst/>
            </a:prstGeom>
          </p:spPr>
        </p:pic>
        <p:sp>
          <p:nvSpPr>
            <p:cNvPr id="5" name="TextBox 5"/>
            <p:cNvSpPr txBox="1"/>
            <p:nvPr/>
          </p:nvSpPr>
          <p:spPr>
            <a:xfrm>
              <a:off x="0" y="2494854"/>
              <a:ext cx="10541901" cy="1625600"/>
            </a:xfrm>
            <a:prstGeom prst="rect">
              <a:avLst/>
            </a:prstGeom>
          </p:spPr>
          <p:txBody>
            <a:bodyPr lIns="0" tIns="0" rIns="0" bIns="0" rtlCol="0" anchor="t">
              <a:spAutoFit/>
            </a:bodyPr>
            <a:lstStyle/>
            <a:p>
              <a:pPr>
                <a:lnSpc>
                  <a:spcPts val="9600"/>
                </a:lnSpc>
              </a:pPr>
              <a:endParaRPr/>
            </a:p>
          </p:txBody>
        </p:sp>
      </p:grpSp>
      <p:grpSp>
        <p:nvGrpSpPr>
          <p:cNvPr id="6" name="Group 6"/>
          <p:cNvGrpSpPr/>
          <p:nvPr/>
        </p:nvGrpSpPr>
        <p:grpSpPr>
          <a:xfrm>
            <a:off x="1592036" y="2234012"/>
            <a:ext cx="7010767" cy="5095368"/>
            <a:chOff x="0" y="0"/>
            <a:chExt cx="9347690" cy="6793824"/>
          </a:xfrm>
        </p:grpSpPr>
        <p:sp>
          <p:nvSpPr>
            <p:cNvPr id="7" name="AutoShape 7"/>
            <p:cNvSpPr/>
            <p:nvPr/>
          </p:nvSpPr>
          <p:spPr>
            <a:xfrm>
              <a:off x="0" y="6743024"/>
              <a:ext cx="1861281" cy="0"/>
            </a:xfrm>
            <a:prstGeom prst="line">
              <a:avLst/>
            </a:prstGeom>
            <a:ln w="50800" cap="flat">
              <a:solidFill>
                <a:srgbClr val="2A2A2A"/>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075660" cy="1958668"/>
            </a:xfrm>
            <a:prstGeom prst="rect">
              <a:avLst/>
            </a:prstGeom>
          </p:spPr>
        </p:pic>
        <p:sp>
          <p:nvSpPr>
            <p:cNvPr id="9" name="TextBox 9"/>
            <p:cNvSpPr txBox="1"/>
            <p:nvPr/>
          </p:nvSpPr>
          <p:spPr>
            <a:xfrm>
              <a:off x="0" y="2429551"/>
              <a:ext cx="9347690" cy="3657600"/>
            </a:xfrm>
            <a:prstGeom prst="rect">
              <a:avLst/>
            </a:prstGeom>
          </p:spPr>
          <p:txBody>
            <a:bodyPr lIns="0" tIns="0" rIns="0" bIns="0" rtlCol="0" anchor="t">
              <a:spAutoFit/>
            </a:bodyPr>
            <a:lstStyle/>
            <a:p>
              <a:pPr>
                <a:lnSpc>
                  <a:spcPts val="10800"/>
                </a:lnSpc>
              </a:pPr>
              <a:r>
                <a:rPr lang="en-US" sz="9000">
                  <a:solidFill>
                    <a:srgbClr val="2A2A2A"/>
                  </a:solidFill>
                  <a:latin typeface="Open Sans"/>
                </a:rPr>
                <a:t>Results and Analysis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06200" y="2510095"/>
            <a:ext cx="6400199" cy="6470790"/>
          </a:xfrm>
          <a:prstGeom prst="rect">
            <a:avLst/>
          </a:prstGeom>
        </p:spPr>
      </p:pic>
      <p:sp>
        <p:nvSpPr>
          <p:cNvPr id="5" name="TextBox 5"/>
          <p:cNvSpPr txBox="1"/>
          <p:nvPr/>
        </p:nvSpPr>
        <p:spPr>
          <a:xfrm>
            <a:off x="1600200" y="682376"/>
            <a:ext cx="8321236" cy="977704"/>
          </a:xfrm>
          <a:prstGeom prst="rect">
            <a:avLst/>
          </a:prstGeom>
        </p:spPr>
        <p:txBody>
          <a:bodyPr lIns="0" tIns="0" rIns="0" bIns="0" rtlCol="0" anchor="t">
            <a:spAutoFit/>
          </a:bodyPr>
          <a:lstStyle/>
          <a:p>
            <a:pPr algn="ctr">
              <a:lnSpc>
                <a:spcPts val="8119"/>
              </a:lnSpc>
            </a:pPr>
            <a:r>
              <a:rPr lang="en-US" sz="6000" b="1" u="sng" dirty="0">
                <a:solidFill>
                  <a:srgbClr val="000000"/>
                </a:solidFill>
                <a:latin typeface="Open Sans"/>
              </a:rPr>
              <a:t>Result of Algorithms</a:t>
            </a:r>
          </a:p>
        </p:txBody>
      </p:sp>
      <p:sp>
        <p:nvSpPr>
          <p:cNvPr id="8" name="TextBox 7">
            <a:extLst>
              <a:ext uri="{FF2B5EF4-FFF2-40B4-BE49-F238E27FC236}">
                <a16:creationId xmlns:a16="http://schemas.microsoft.com/office/drawing/2014/main" id="{8F6AE642-23E2-7BAC-7913-CA4A29EA5CB2}"/>
              </a:ext>
            </a:extLst>
          </p:cNvPr>
          <p:cNvSpPr txBox="1"/>
          <p:nvPr/>
        </p:nvSpPr>
        <p:spPr>
          <a:xfrm>
            <a:off x="1905000" y="7405278"/>
            <a:ext cx="10420287" cy="1820498"/>
          </a:xfrm>
          <a:prstGeom prst="rect">
            <a:avLst/>
          </a:prstGeom>
          <a:noFill/>
        </p:spPr>
        <p:txBody>
          <a:bodyPr wrap="square">
            <a:spAutoFit/>
          </a:bodyPr>
          <a:lstStyle/>
          <a:p>
            <a:pPr algn="just">
              <a:lnSpc>
                <a:spcPts val="4620"/>
              </a:lnSpc>
            </a:pPr>
            <a:r>
              <a:rPr lang="en-US" sz="3600" dirty="0">
                <a:solidFill>
                  <a:srgbClr val="000000"/>
                </a:solidFill>
                <a:latin typeface="Open Sans"/>
              </a:rPr>
              <a:t>The accuracy of Different Machine learning Algorithms we used are compared using the bar graph we can say  RF &gt; GBT&gt; LR .</a:t>
            </a:r>
          </a:p>
        </p:txBody>
      </p:sp>
      <p:sp>
        <p:nvSpPr>
          <p:cNvPr id="9" name="TextBox 8">
            <a:extLst>
              <a:ext uri="{FF2B5EF4-FFF2-40B4-BE49-F238E27FC236}">
                <a16:creationId xmlns:a16="http://schemas.microsoft.com/office/drawing/2014/main" id="{13FD225B-CA3D-53B4-3498-F30F5E872C43}"/>
              </a:ext>
            </a:extLst>
          </p:cNvPr>
          <p:cNvSpPr txBox="1"/>
          <p:nvPr/>
        </p:nvSpPr>
        <p:spPr>
          <a:xfrm>
            <a:off x="1905000" y="2659607"/>
            <a:ext cx="8839200" cy="3785652"/>
          </a:xfrm>
          <a:prstGeom prst="rect">
            <a:avLst/>
          </a:prstGeom>
          <a:noFill/>
        </p:spPr>
        <p:txBody>
          <a:bodyPr wrap="square" rtlCol="0">
            <a:spAutoFit/>
          </a:bodyPr>
          <a:lstStyle/>
          <a:p>
            <a:r>
              <a:rPr lang="en-US" sz="6000" b="1" dirty="0"/>
              <a:t>Accuracy:</a:t>
            </a:r>
          </a:p>
          <a:p>
            <a:r>
              <a:rPr lang="en-US" sz="6000" dirty="0"/>
              <a:t>Random Forest: 88%</a:t>
            </a:r>
          </a:p>
          <a:p>
            <a:r>
              <a:rPr lang="en-US" sz="6000" dirty="0"/>
              <a:t>GBT: 78%</a:t>
            </a:r>
          </a:p>
          <a:p>
            <a:r>
              <a:rPr lang="en-US" sz="6000" dirty="0"/>
              <a:t>Linear Regression: 70%</a:t>
            </a:r>
            <a:endParaRPr lang="en-IN" sz="6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977320" y="2157304"/>
            <a:ext cx="6662911" cy="5972391"/>
          </a:xfrm>
          <a:prstGeom prst="rect">
            <a:avLst/>
          </a:prstGeom>
        </p:spPr>
      </p:pic>
      <p:grpSp>
        <p:nvGrpSpPr>
          <p:cNvPr id="3" name="Group 3"/>
          <p:cNvGrpSpPr/>
          <p:nvPr/>
        </p:nvGrpSpPr>
        <p:grpSpPr>
          <a:xfrm>
            <a:off x="10286078" y="2715676"/>
            <a:ext cx="6086475" cy="4718695"/>
            <a:chOff x="0" y="0"/>
            <a:chExt cx="8115300" cy="6291593"/>
          </a:xfrm>
        </p:grpSpPr>
        <p:sp>
          <p:nvSpPr>
            <p:cNvPr id="4" name="TextBox 4"/>
            <p:cNvSpPr txBox="1"/>
            <p:nvPr/>
          </p:nvSpPr>
          <p:spPr>
            <a:xfrm>
              <a:off x="0" y="9525"/>
              <a:ext cx="8115300" cy="4206875"/>
            </a:xfrm>
            <a:prstGeom prst="rect">
              <a:avLst/>
            </a:prstGeom>
          </p:spPr>
          <p:txBody>
            <a:bodyPr lIns="0" tIns="0" rIns="0" bIns="0" rtlCol="0" anchor="t">
              <a:spAutoFit/>
            </a:bodyPr>
            <a:lstStyle/>
            <a:p>
              <a:pPr>
                <a:lnSpc>
                  <a:spcPts val="12480"/>
                </a:lnSpc>
              </a:pPr>
              <a:r>
                <a:rPr lang="en-US" sz="10400" dirty="0">
                  <a:solidFill>
                    <a:srgbClr val="2A2A2A"/>
                  </a:solidFill>
                  <a:latin typeface="Open Sans"/>
                </a:rPr>
                <a:t>It's a Wrap </a:t>
              </a:r>
            </a:p>
          </p:txBody>
        </p:sp>
        <p:sp>
          <p:nvSpPr>
            <p:cNvPr id="5" name="TextBox 5"/>
            <p:cNvSpPr txBox="1"/>
            <p:nvPr/>
          </p:nvSpPr>
          <p:spPr>
            <a:xfrm>
              <a:off x="0" y="5744435"/>
              <a:ext cx="8115300" cy="547158"/>
            </a:xfrm>
            <a:prstGeom prst="rect">
              <a:avLst/>
            </a:prstGeom>
          </p:spPr>
          <p:txBody>
            <a:bodyPr lIns="0" tIns="0" rIns="0" bIns="0" rtlCol="0" anchor="t">
              <a:spAutoFit/>
            </a:bodyPr>
            <a:lstStyle/>
            <a:p>
              <a:pPr>
                <a:lnSpc>
                  <a:spcPts val="3499"/>
                </a:lnSpc>
              </a:pPr>
              <a:r>
                <a:rPr lang="en-US" sz="2499" dirty="0">
                  <a:solidFill>
                    <a:srgbClr val="2A2A2A"/>
                  </a:solidFill>
                  <a:latin typeface="Open Sans"/>
                </a:rPr>
                <a:t>Here comes our conclusion...</a:t>
              </a:r>
            </a:p>
          </p:txBody>
        </p:sp>
        <p:sp>
          <p:nvSpPr>
            <p:cNvPr id="6" name="AutoShape 6"/>
            <p:cNvSpPr/>
            <p:nvPr/>
          </p:nvSpPr>
          <p:spPr>
            <a:xfrm>
              <a:off x="0" y="5061779"/>
              <a:ext cx="2105150" cy="0"/>
            </a:xfrm>
            <a:prstGeom prst="line">
              <a:avLst/>
            </a:prstGeom>
            <a:ln w="50800" cap="flat">
              <a:solidFill>
                <a:srgbClr val="2A2A2A"/>
              </a:solidFill>
              <a:prstDash val="solid"/>
              <a:headEnd type="none" w="sm" len="sm"/>
              <a:tailEnd type="none" w="sm" len="sm"/>
            </a:ln>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108472" y="1191143"/>
            <a:ext cx="16112728" cy="1371600"/>
          </a:xfrm>
          <a:prstGeom prst="rect">
            <a:avLst/>
          </a:prstGeom>
        </p:spPr>
        <p:txBody>
          <a:bodyPr lIns="0" tIns="0" rIns="0" bIns="0" rtlCol="0" anchor="t">
            <a:spAutoFit/>
          </a:bodyPr>
          <a:lstStyle/>
          <a:p>
            <a:pPr marL="0" lvl="0" indent="0" algn="l">
              <a:lnSpc>
                <a:spcPts val="10800"/>
              </a:lnSpc>
              <a:spcBef>
                <a:spcPct val="0"/>
              </a:spcBef>
            </a:pPr>
            <a:r>
              <a:rPr lang="en-US" sz="9000" dirty="0">
                <a:latin typeface="Open Sans"/>
              </a:rPr>
              <a:t>Conclusion</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30607" y="3437419"/>
            <a:ext cx="2287529" cy="30027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3550" y="4797871"/>
            <a:ext cx="5997460" cy="3762043"/>
          </a:xfrm>
          <a:prstGeom prst="rect">
            <a:avLst/>
          </a:prstGeom>
        </p:spPr>
      </p:pic>
      <p:grpSp>
        <p:nvGrpSpPr>
          <p:cNvPr id="3" name="Group 3"/>
          <p:cNvGrpSpPr/>
          <p:nvPr/>
        </p:nvGrpSpPr>
        <p:grpSpPr>
          <a:xfrm>
            <a:off x="1733550" y="1727086"/>
            <a:ext cx="6590377" cy="2191964"/>
            <a:chOff x="0" y="0"/>
            <a:chExt cx="8787170" cy="2922618"/>
          </a:xfrm>
        </p:grpSpPr>
        <p:sp>
          <p:nvSpPr>
            <p:cNvPr id="4" name="TextBox 4"/>
            <p:cNvSpPr txBox="1"/>
            <p:nvPr/>
          </p:nvSpPr>
          <p:spPr>
            <a:xfrm>
              <a:off x="0" y="0"/>
              <a:ext cx="8787170" cy="1828800"/>
            </a:xfrm>
            <a:prstGeom prst="rect">
              <a:avLst/>
            </a:prstGeom>
          </p:spPr>
          <p:txBody>
            <a:bodyPr lIns="0" tIns="0" rIns="0" bIns="0" rtlCol="0" anchor="t">
              <a:spAutoFit/>
            </a:bodyPr>
            <a:lstStyle/>
            <a:p>
              <a:pPr>
                <a:lnSpc>
                  <a:spcPts val="10800"/>
                </a:lnSpc>
              </a:pPr>
              <a:r>
                <a:rPr lang="en-US" sz="9000">
                  <a:solidFill>
                    <a:srgbClr val="2A2A2A"/>
                  </a:solidFill>
                  <a:latin typeface="Open Sans"/>
                </a:rPr>
                <a:t>Agenda </a:t>
              </a:r>
              <a:r>
                <a:rPr lang="en-US" sz="9000">
                  <a:solidFill>
                    <a:srgbClr val="399D4E"/>
                  </a:solidFill>
                  <a:latin typeface="Open Sans"/>
                </a:rPr>
                <a:t>101</a:t>
              </a:r>
            </a:p>
          </p:txBody>
        </p:sp>
        <p:sp>
          <p:nvSpPr>
            <p:cNvPr id="5" name="TextBox 5"/>
            <p:cNvSpPr txBox="1"/>
            <p:nvPr/>
          </p:nvSpPr>
          <p:spPr>
            <a:xfrm>
              <a:off x="0" y="2313018"/>
              <a:ext cx="8787170" cy="609600"/>
            </a:xfrm>
            <a:prstGeom prst="rect">
              <a:avLst/>
            </a:prstGeom>
          </p:spPr>
          <p:txBody>
            <a:bodyPr lIns="0" tIns="0" rIns="0" bIns="0" rtlCol="0" anchor="t">
              <a:spAutoFit/>
            </a:bodyPr>
            <a:lstStyle/>
            <a:p>
              <a:pPr>
                <a:lnSpc>
                  <a:spcPts val="3600"/>
                </a:lnSpc>
              </a:pPr>
              <a:r>
                <a:rPr lang="en-US" sz="3000">
                  <a:solidFill>
                    <a:srgbClr val="2A2A2A"/>
                  </a:solidFill>
                  <a:latin typeface="Open Sans Bold"/>
                </a:rPr>
                <a:t>What to Know</a:t>
              </a:r>
            </a:p>
          </p:txBody>
        </p:sp>
      </p:grpSp>
      <p:graphicFrame>
        <p:nvGraphicFramePr>
          <p:cNvPr id="6" name="Table 6"/>
          <p:cNvGraphicFramePr>
            <a:graphicFrameLocks noGrp="1"/>
          </p:cNvGraphicFramePr>
          <p:nvPr/>
        </p:nvGraphicFramePr>
        <p:xfrm>
          <a:off x="9944100" y="1377893"/>
          <a:ext cx="7277100" cy="7493112"/>
        </p:xfrm>
        <a:graphic>
          <a:graphicData uri="http://schemas.openxmlformats.org/drawingml/2006/table">
            <a:tbl>
              <a:tblPr/>
              <a:tblGrid>
                <a:gridCol w="7277100">
                  <a:extLst>
                    <a:ext uri="{9D8B030D-6E8A-4147-A177-3AD203B41FA5}">
                      <a16:colId xmlns:a16="http://schemas.microsoft.com/office/drawing/2014/main" val="20000"/>
                    </a:ext>
                  </a:extLst>
                </a:gridCol>
              </a:tblGrid>
              <a:tr h="1248852">
                <a:tc>
                  <a:txBody>
                    <a:bodyPr/>
                    <a:lstStyle/>
                    <a:p>
                      <a:pPr algn="l">
                        <a:defRPr/>
                      </a:pPr>
                      <a:r>
                        <a:rPr lang="en-US" sz="2499" u="sng">
                          <a:solidFill>
                            <a:srgbClr val="2A2A2A"/>
                          </a:solidFill>
                          <a:latin typeface="Open Sans"/>
                        </a:rPr>
                        <a:t>Introduction</a:t>
                      </a:r>
                      <a:endParaRPr lang="en-US" sz="1100"/>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0"/>
                  </a:ext>
                </a:extLst>
              </a:tr>
              <a:tr h="1248852">
                <a:tc>
                  <a:txBody>
                    <a:bodyPr/>
                    <a:lstStyle/>
                    <a:p>
                      <a:pPr algn="l">
                        <a:defRPr/>
                      </a:pPr>
                      <a:r>
                        <a:rPr lang="en-US" sz="2499" u="sng">
                          <a:solidFill>
                            <a:srgbClr val="2A2A2A"/>
                          </a:solidFill>
                          <a:latin typeface="Open Sans"/>
                        </a:rPr>
                        <a:t>What made us to work on the project?</a:t>
                      </a:r>
                      <a:endParaRPr lang="en-US" sz="1100"/>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1"/>
                  </a:ext>
                </a:extLst>
              </a:tr>
              <a:tr h="1248852">
                <a:tc>
                  <a:txBody>
                    <a:bodyPr/>
                    <a:lstStyle/>
                    <a:p>
                      <a:pPr algn="l">
                        <a:defRPr/>
                      </a:pPr>
                      <a:r>
                        <a:rPr lang="en-US" sz="2499" u="sng">
                          <a:solidFill>
                            <a:srgbClr val="2A2A2A"/>
                          </a:solidFill>
                          <a:latin typeface="Open Sans"/>
                        </a:rPr>
                        <a:t>Everything about the Dataset</a:t>
                      </a:r>
                      <a:endParaRPr lang="en-US" sz="1100"/>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2"/>
                  </a:ext>
                </a:extLst>
              </a:tr>
              <a:tr h="1248852">
                <a:tc>
                  <a:txBody>
                    <a:bodyPr/>
                    <a:lstStyle/>
                    <a:p>
                      <a:pPr algn="l">
                        <a:defRPr/>
                      </a:pPr>
                      <a:r>
                        <a:rPr lang="en-US" sz="2499" u="sng">
                          <a:solidFill>
                            <a:srgbClr val="2A2A2A"/>
                          </a:solidFill>
                          <a:latin typeface="Open Sans"/>
                        </a:rPr>
                        <a:t>Reason behind the Algorithms</a:t>
                      </a:r>
                      <a:endParaRPr lang="en-US" sz="1100"/>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3"/>
                  </a:ext>
                </a:extLst>
              </a:tr>
              <a:tr h="1248852">
                <a:tc>
                  <a:txBody>
                    <a:bodyPr/>
                    <a:lstStyle/>
                    <a:p>
                      <a:pPr algn="l">
                        <a:defRPr/>
                      </a:pPr>
                      <a:r>
                        <a:rPr lang="en-US" sz="2499" u="sng">
                          <a:solidFill>
                            <a:srgbClr val="2A2A2A"/>
                          </a:solidFill>
                          <a:latin typeface="Open Sans"/>
                        </a:rPr>
                        <a:t>Insights and Finding</a:t>
                      </a:r>
                      <a:endParaRPr lang="en-US" sz="1100"/>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4"/>
                  </a:ext>
                </a:extLst>
              </a:tr>
              <a:tr h="1248852">
                <a:tc>
                  <a:txBody>
                    <a:bodyPr/>
                    <a:lstStyle/>
                    <a:p>
                      <a:pPr algn="l">
                        <a:defRPr/>
                      </a:pPr>
                      <a:r>
                        <a:rPr lang="en-US" sz="2499" u="sng" dirty="0">
                          <a:solidFill>
                            <a:srgbClr val="2A2A2A"/>
                          </a:solidFill>
                          <a:latin typeface="Open Sans"/>
                        </a:rPr>
                        <a:t>Let's wrap</a:t>
                      </a:r>
                      <a:endParaRPr lang="en-US" sz="1100" dirty="0"/>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7" name="Group 7"/>
          <p:cNvGrpSpPr/>
          <p:nvPr/>
        </p:nvGrpSpPr>
        <p:grpSpPr>
          <a:xfrm>
            <a:off x="1334625" y="8178920"/>
            <a:ext cx="6989302" cy="1460373"/>
            <a:chOff x="0" y="0"/>
            <a:chExt cx="5272830" cy="1101726"/>
          </a:xfrm>
        </p:grpSpPr>
        <p:sp>
          <p:nvSpPr>
            <p:cNvPr id="8" name="Freeform 8"/>
            <p:cNvSpPr/>
            <p:nvPr/>
          </p:nvSpPr>
          <p:spPr>
            <a:xfrm>
              <a:off x="0" y="0"/>
              <a:ext cx="5272830" cy="1101726"/>
            </a:xfrm>
            <a:custGeom>
              <a:avLst/>
              <a:gdLst/>
              <a:ahLst/>
              <a:cxnLst/>
              <a:rect l="l" t="t" r="r" b="b"/>
              <a:pathLst>
                <a:path w="5272830" h="1101726">
                  <a:moveTo>
                    <a:pt x="33230" y="0"/>
                  </a:moveTo>
                  <a:lnTo>
                    <a:pt x="5239600" y="0"/>
                  </a:lnTo>
                  <a:cubicBezTo>
                    <a:pt x="5248413" y="0"/>
                    <a:pt x="5256865" y="3501"/>
                    <a:pt x="5263097" y="9733"/>
                  </a:cubicBezTo>
                  <a:cubicBezTo>
                    <a:pt x="5269329" y="15965"/>
                    <a:pt x="5272830" y="24417"/>
                    <a:pt x="5272830" y="33230"/>
                  </a:cubicBezTo>
                  <a:lnTo>
                    <a:pt x="5272830" y="1068496"/>
                  </a:lnTo>
                  <a:cubicBezTo>
                    <a:pt x="5272830" y="1086849"/>
                    <a:pt x="5257952" y="1101726"/>
                    <a:pt x="5239600" y="1101726"/>
                  </a:cubicBezTo>
                  <a:lnTo>
                    <a:pt x="33230" y="1101726"/>
                  </a:lnTo>
                  <a:cubicBezTo>
                    <a:pt x="24417" y="1101726"/>
                    <a:pt x="15965" y="1098225"/>
                    <a:pt x="9733" y="1091994"/>
                  </a:cubicBezTo>
                  <a:cubicBezTo>
                    <a:pt x="3501" y="1085762"/>
                    <a:pt x="0" y="1077309"/>
                    <a:pt x="0" y="1068496"/>
                  </a:cubicBezTo>
                  <a:lnTo>
                    <a:pt x="0" y="33230"/>
                  </a:lnTo>
                  <a:cubicBezTo>
                    <a:pt x="0" y="14878"/>
                    <a:pt x="14878" y="0"/>
                    <a:pt x="33230" y="0"/>
                  </a:cubicBezTo>
                  <a:close/>
                </a:path>
              </a:pathLst>
            </a:custGeom>
            <a:solidFill>
              <a:srgbClr val="EFEFEF"/>
            </a:solidFill>
            <a:ln>
              <a:noFill/>
            </a:ln>
          </p:spPr>
        </p:sp>
        <p:sp>
          <p:nvSpPr>
            <p:cNvPr id="9" name="TextBox 9"/>
            <p:cNvSpPr txBox="1"/>
            <p:nvPr/>
          </p:nvSpPr>
          <p:spPr>
            <a:xfrm>
              <a:off x="297361" y="101431"/>
              <a:ext cx="4616876" cy="841375"/>
            </a:xfrm>
            <a:prstGeom prst="rect">
              <a:avLst/>
            </a:prstGeom>
          </p:spPr>
          <p:txBody>
            <a:bodyPr lIns="254000" tIns="254000" rIns="254000" bIns="254000" rtlCol="0" anchor="ctr"/>
            <a:lstStyle/>
            <a:p>
              <a:pPr algn="just">
                <a:lnSpc>
                  <a:spcPts val="2100"/>
                </a:lnSpc>
              </a:pPr>
              <a:r>
                <a:rPr lang="en-US" sz="1500" dirty="0">
                  <a:solidFill>
                    <a:srgbClr val="2A2A2A"/>
                  </a:solidFill>
                  <a:latin typeface="Open Sans Bold"/>
                </a:rPr>
                <a:t>Random Fact:</a:t>
              </a:r>
            </a:p>
            <a:p>
              <a:pPr algn="just">
                <a:lnSpc>
                  <a:spcPts val="2100"/>
                </a:lnSpc>
              </a:pPr>
              <a:r>
                <a:rPr lang="en-US" sz="1500" dirty="0">
                  <a:solidFill>
                    <a:srgbClr val="2A2A2A"/>
                  </a:solidFill>
                  <a:latin typeface="Open Sans"/>
                </a:rPr>
                <a:t>Data is like people – interrogate it hard enough, and it will tell you whatever you want to hear.</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613450" y="1644074"/>
            <a:ext cx="5325085" cy="6998853"/>
            <a:chOff x="0" y="0"/>
            <a:chExt cx="7100114" cy="9331804"/>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161799"/>
              <a:ext cx="6929012" cy="417000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35115" y="0"/>
              <a:ext cx="4664998" cy="6212468"/>
            </a:xfrm>
            <a:prstGeom prst="rect">
              <a:avLst/>
            </a:prstGeom>
          </p:spPr>
        </p:pic>
      </p:grpSp>
      <p:grpSp>
        <p:nvGrpSpPr>
          <p:cNvPr id="5" name="Group 5"/>
          <p:cNvGrpSpPr/>
          <p:nvPr/>
        </p:nvGrpSpPr>
        <p:grpSpPr>
          <a:xfrm>
            <a:off x="1514475" y="2951437"/>
            <a:ext cx="9238327" cy="5750008"/>
            <a:chOff x="0" y="0"/>
            <a:chExt cx="12317770" cy="7666679"/>
          </a:xfrm>
        </p:grpSpPr>
        <p:sp>
          <p:nvSpPr>
            <p:cNvPr id="6" name="TextBox 6"/>
            <p:cNvSpPr txBox="1"/>
            <p:nvPr/>
          </p:nvSpPr>
          <p:spPr>
            <a:xfrm>
              <a:off x="0" y="0"/>
              <a:ext cx="12317770" cy="1460500"/>
            </a:xfrm>
            <a:prstGeom prst="rect">
              <a:avLst/>
            </a:prstGeom>
          </p:spPr>
          <p:txBody>
            <a:bodyPr lIns="0" tIns="0" rIns="0" bIns="0" rtlCol="0" anchor="t">
              <a:spAutoFit/>
            </a:bodyPr>
            <a:lstStyle/>
            <a:p>
              <a:pPr>
                <a:lnSpc>
                  <a:spcPts val="8640"/>
                </a:lnSpc>
              </a:pPr>
              <a:r>
                <a:rPr lang="en-US" sz="7200">
                  <a:solidFill>
                    <a:srgbClr val="2A2A2A"/>
                  </a:solidFill>
                  <a:latin typeface="Open Sans"/>
                </a:rPr>
                <a:t>Getting Started</a:t>
              </a:r>
            </a:p>
          </p:txBody>
        </p:sp>
        <p:sp>
          <p:nvSpPr>
            <p:cNvPr id="7" name="TextBox 7"/>
            <p:cNvSpPr txBox="1"/>
            <p:nvPr/>
          </p:nvSpPr>
          <p:spPr>
            <a:xfrm>
              <a:off x="0" y="2961543"/>
              <a:ext cx="12317770" cy="4705136"/>
            </a:xfrm>
            <a:prstGeom prst="rect">
              <a:avLst/>
            </a:prstGeom>
          </p:spPr>
          <p:txBody>
            <a:bodyPr lIns="0" tIns="0" rIns="0" bIns="0" rtlCol="0" anchor="t">
              <a:spAutoFit/>
            </a:bodyPr>
            <a:lstStyle/>
            <a:p>
              <a:pPr indent="-6350">
                <a:lnSpc>
                  <a:spcPct val="119000"/>
                </a:lnSpc>
                <a:spcAft>
                  <a:spcPts val="715"/>
                </a:spcAft>
              </a:pPr>
              <a:r>
                <a:rPr lang="en-IN" sz="3200" dirty="0">
                  <a:solidFill>
                    <a:srgbClr val="00000A"/>
                  </a:solidFill>
                  <a:effectLst/>
                  <a:latin typeface="Open Sans" panose="020B0606030504020204" pitchFamily="34" charset="0"/>
                  <a:ea typeface="Open Sans" panose="020B0606030504020204" pitchFamily="34" charset="0"/>
                  <a:cs typeface="Open Sans" panose="020B0606030504020204" pitchFamily="34" charset="0"/>
                </a:rPr>
                <a:t>Some car buyers will suffer a lot of problems like dealer may charge amount more than the car value.</a:t>
              </a:r>
              <a:endParaRPr lang="en-IN" sz="3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indent="-6350">
                <a:lnSpc>
                  <a:spcPct val="119000"/>
                </a:lnSpc>
                <a:spcAft>
                  <a:spcPts val="715"/>
                </a:spcAft>
              </a:pPr>
              <a:r>
                <a:rPr lang="en-IN" sz="3200" dirty="0">
                  <a:solidFill>
                    <a:srgbClr val="00000A"/>
                  </a:solidFill>
                  <a:effectLst/>
                  <a:latin typeface="Open Sans" panose="020B0606030504020204" pitchFamily="34" charset="0"/>
                  <a:ea typeface="Open Sans" panose="020B0606030504020204" pitchFamily="34" charset="0"/>
                  <a:cs typeface="Open Sans" panose="020B0606030504020204" pitchFamily="34" charset="0"/>
                </a:rPr>
                <a:t>This model can help them to predict the actual and reasonable price of those used cars</a:t>
              </a:r>
              <a:r>
                <a:rPr lang="en-IN" sz="1800" dirty="0">
                  <a:solidFill>
                    <a:srgbClr val="00000A"/>
                  </a:solidFill>
                  <a:effectLst/>
                  <a:latin typeface="Roboto" panose="02000000000000000000" pitchFamily="2" charset="0"/>
                  <a:ea typeface="Times New Roman" panose="02020603050405020304" pitchFamily="18" charset="0"/>
                  <a:cs typeface="Calibri" panose="020F0502020204030204" pitchFamily="34" charset="0"/>
                </a:rPr>
                <a:t>.</a:t>
              </a:r>
              <a:endParaRPr lang="en-IN" sz="1800" dirty="0">
                <a:solidFill>
                  <a:srgbClr val="000000"/>
                </a:solidFill>
                <a:effectLst/>
                <a:latin typeface="Calibri" panose="020F0502020204030204" pitchFamily="34" charset="0"/>
                <a:ea typeface="Calibri" panose="020F0502020204030204" pitchFamily="34" charset="0"/>
              </a:endParaRPr>
            </a:p>
            <a:p>
              <a:pPr>
                <a:lnSpc>
                  <a:spcPts val="3499"/>
                </a:lnSpc>
              </a:pPr>
              <a:endParaRPr lang="en-US" sz="2499" dirty="0">
                <a:solidFill>
                  <a:srgbClr val="2A2A2A"/>
                </a:solidFill>
                <a:latin typeface="Open Sans"/>
              </a:endParaRPr>
            </a:p>
          </p:txBody>
        </p:sp>
        <p:sp>
          <p:nvSpPr>
            <p:cNvPr id="8" name="AutoShape 8"/>
            <p:cNvSpPr/>
            <p:nvPr/>
          </p:nvSpPr>
          <p:spPr>
            <a:xfrm>
              <a:off x="0" y="2209068"/>
              <a:ext cx="1786598" cy="0"/>
            </a:xfrm>
            <a:prstGeom prst="line">
              <a:avLst/>
            </a:prstGeom>
            <a:ln w="50800" cap="flat">
              <a:solidFill>
                <a:srgbClr val="2A2A2A"/>
              </a:solidFill>
              <a:prstDash val="solid"/>
              <a:headEnd type="none" w="sm" len="sm"/>
              <a:tailEnd type="none" w="sm" len="sm"/>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399D4E"/>
          </a:solidFill>
        </p:spPr>
      </p:sp>
      <p:sp>
        <p:nvSpPr>
          <p:cNvPr id="6" name="TextBox 5">
            <a:extLst>
              <a:ext uri="{FF2B5EF4-FFF2-40B4-BE49-F238E27FC236}">
                <a16:creationId xmlns:a16="http://schemas.microsoft.com/office/drawing/2014/main" id="{25A01104-2128-6E8F-25C1-27E70930913A}"/>
              </a:ext>
            </a:extLst>
          </p:cNvPr>
          <p:cNvSpPr txBox="1"/>
          <p:nvPr/>
        </p:nvSpPr>
        <p:spPr>
          <a:xfrm>
            <a:off x="304800" y="1696844"/>
            <a:ext cx="8534400" cy="6084358"/>
          </a:xfrm>
          <a:prstGeom prst="rect">
            <a:avLst/>
          </a:prstGeom>
          <a:noFill/>
        </p:spPr>
        <p:txBody>
          <a:bodyPr wrap="square">
            <a:spAutoFit/>
          </a:bodyPr>
          <a:lstStyle/>
          <a:p>
            <a:pPr marR="149225">
              <a:lnSpc>
                <a:spcPct val="117000"/>
              </a:lnSpc>
              <a:spcBef>
                <a:spcPts val="270"/>
              </a:spcBef>
              <a:spcAft>
                <a:spcPts val="0"/>
              </a:spcAft>
              <a:tabLst>
                <a:tab pos="513715" algn="l"/>
              </a:tabLst>
            </a:pPr>
            <a:r>
              <a:rPr lang="en-IN" sz="4800" dirty="0">
                <a:latin typeface="Times New Roman" panose="02020603050405020304" pitchFamily="18" charset="0"/>
                <a:ea typeface="Calibri" panose="020F0502020204030204" pitchFamily="34" charset="0"/>
                <a:cs typeface="Times New Roman" panose="02020603050405020304" pitchFamily="18" charset="0"/>
              </a:rPr>
              <a:t>Our model</a:t>
            </a:r>
            <a:r>
              <a:rPr lang="en-IN" sz="4800" dirty="0">
                <a:effectLst/>
                <a:latin typeface="Times New Roman" panose="02020603050405020304" pitchFamily="18" charset="0"/>
                <a:ea typeface="Calibri" panose="020F0502020204030204" pitchFamily="34" charset="0"/>
                <a:cs typeface="Times New Roman" panose="02020603050405020304" pitchFamily="18" charset="0"/>
              </a:rPr>
              <a:t> uses data available with price of the cars in the present market keeping all the important factors in mind and calculating an estimated price in the present date without asking help from a third party.</a:t>
            </a:r>
            <a:endParaRPr lang="en-IN" sz="4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032298A-6063-715A-344D-9DCC543310A0}"/>
              </a:ext>
            </a:extLst>
          </p:cNvPr>
          <p:cNvSpPr txBox="1"/>
          <p:nvPr/>
        </p:nvSpPr>
        <p:spPr>
          <a:xfrm>
            <a:off x="9144000" y="1696844"/>
            <a:ext cx="9144000" cy="3491725"/>
          </a:xfrm>
          <a:prstGeom prst="rect">
            <a:avLst/>
          </a:prstGeom>
          <a:noFill/>
        </p:spPr>
        <p:txBody>
          <a:bodyPr wrap="square">
            <a:spAutoFit/>
          </a:bodyPr>
          <a:lstStyle/>
          <a:p>
            <a:pPr marR="149225">
              <a:lnSpc>
                <a:spcPct val="117000"/>
              </a:lnSpc>
              <a:spcBef>
                <a:spcPts val="270"/>
              </a:spcBef>
              <a:spcAft>
                <a:spcPts val="0"/>
              </a:spcAft>
              <a:tabLst>
                <a:tab pos="513715" algn="l"/>
              </a:tabLst>
            </a:pPr>
            <a:r>
              <a:rPr lang="en-IN" sz="4800" dirty="0">
                <a:latin typeface="Times New Roman" panose="02020603050405020304" pitchFamily="18" charset="0"/>
                <a:ea typeface="Calibri" panose="020F0502020204030204" pitchFamily="34" charset="0"/>
                <a:cs typeface="Times New Roman" panose="02020603050405020304" pitchFamily="18" charset="0"/>
              </a:rPr>
              <a:t>Our model predicts result based on the </a:t>
            </a:r>
            <a:r>
              <a:rPr lang="en-IN" sz="4800" dirty="0">
                <a:effectLst/>
                <a:latin typeface="Times New Roman" panose="02020603050405020304" pitchFamily="18" charset="0"/>
                <a:ea typeface="Calibri" panose="020F0502020204030204" pitchFamily="34" charset="0"/>
                <a:cs typeface="Times New Roman" panose="02020603050405020304" pitchFamily="18" charset="0"/>
              </a:rPr>
              <a:t>amount of test data so that it wouldn’t depend on some </a:t>
            </a:r>
            <a:r>
              <a:rPr lang="en-IN" sz="4800" dirty="0">
                <a:latin typeface="Times New Roman" panose="02020603050405020304" pitchFamily="18" charset="0"/>
                <a:ea typeface="Calibri" panose="020F0502020204030204" pitchFamily="34" charset="0"/>
                <a:cs typeface="Times New Roman" panose="02020603050405020304" pitchFamily="18" charset="0"/>
              </a:rPr>
              <a:t>wrong of price</a:t>
            </a:r>
            <a:r>
              <a:rPr lang="en-IN" sz="4800" dirty="0">
                <a:effectLst/>
                <a:latin typeface="Times New Roman" panose="02020603050405020304" pitchFamily="18" charset="0"/>
                <a:ea typeface="Calibri" panose="020F0502020204030204" pitchFamily="34" charset="0"/>
                <a:cs typeface="Times New Roman" panose="02020603050405020304" pitchFamily="18" charset="0"/>
              </a:rPr>
              <a:t> listings by few customers. </a:t>
            </a:r>
            <a:endParaRPr lang="en-IN" sz="4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1592036" y="2234012"/>
            <a:ext cx="7010767" cy="5095368"/>
            <a:chOff x="0" y="0"/>
            <a:chExt cx="9347690" cy="6793824"/>
          </a:xfrm>
        </p:grpSpPr>
        <p:sp>
          <p:nvSpPr>
            <p:cNvPr id="4" name="AutoShape 4"/>
            <p:cNvSpPr/>
            <p:nvPr/>
          </p:nvSpPr>
          <p:spPr>
            <a:xfrm>
              <a:off x="0" y="6743024"/>
              <a:ext cx="1861281" cy="0"/>
            </a:xfrm>
            <a:prstGeom prst="line">
              <a:avLst/>
            </a:prstGeom>
            <a:ln w="50800" cap="flat">
              <a:solidFill>
                <a:srgbClr val="2A2A2A"/>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075660" cy="1958668"/>
            </a:xfrm>
            <a:prstGeom prst="rect">
              <a:avLst/>
            </a:prstGeom>
          </p:spPr>
        </p:pic>
        <p:sp>
          <p:nvSpPr>
            <p:cNvPr id="6" name="TextBox 6"/>
            <p:cNvSpPr txBox="1"/>
            <p:nvPr/>
          </p:nvSpPr>
          <p:spPr>
            <a:xfrm>
              <a:off x="0" y="2429551"/>
              <a:ext cx="9347690" cy="3657600"/>
            </a:xfrm>
            <a:prstGeom prst="rect">
              <a:avLst/>
            </a:prstGeom>
          </p:spPr>
          <p:txBody>
            <a:bodyPr lIns="0" tIns="0" rIns="0" bIns="0" rtlCol="0" anchor="t">
              <a:spAutoFit/>
            </a:bodyPr>
            <a:lstStyle/>
            <a:p>
              <a:pPr>
                <a:lnSpc>
                  <a:spcPts val="10800"/>
                </a:lnSpc>
              </a:pPr>
              <a:r>
                <a:rPr lang="en-US" sz="9000" dirty="0">
                  <a:solidFill>
                    <a:srgbClr val="2A2A2A"/>
                  </a:solidFill>
                  <a:latin typeface="Open Sans"/>
                </a:rPr>
                <a:t>Motivation behind</a:t>
              </a:r>
            </a:p>
          </p:txBody>
        </p:sp>
      </p:grpSp>
      <p:pic>
        <p:nvPicPr>
          <p:cNvPr id="2052" name="Picture 4">
            <a:extLst>
              <a:ext uri="{FF2B5EF4-FFF2-40B4-BE49-F238E27FC236}">
                <a16:creationId xmlns:a16="http://schemas.microsoft.com/office/drawing/2014/main" id="{D049BFC6-D203-B18D-86DD-36DD3ADB9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0"/>
            <a:ext cx="9329054" cy="10302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69571" y="2589858"/>
            <a:ext cx="12120929" cy="2438400"/>
          </a:xfrm>
          <a:prstGeom prst="rect">
            <a:avLst/>
          </a:prstGeom>
        </p:spPr>
        <p:txBody>
          <a:bodyPr lIns="0" tIns="0" rIns="0" bIns="0" rtlCol="0" anchor="t">
            <a:spAutoFit/>
          </a:bodyPr>
          <a:lstStyle/>
          <a:p>
            <a:pPr>
              <a:lnSpc>
                <a:spcPts val="9600"/>
              </a:lnSpc>
            </a:pPr>
            <a:r>
              <a:rPr lang="en-US" sz="8000" dirty="0">
                <a:solidFill>
                  <a:srgbClr val="2A2A2A"/>
                </a:solidFill>
                <a:latin typeface="Open Sans"/>
              </a:rPr>
              <a:t>What made us to work on this area?</a:t>
            </a:r>
          </a:p>
        </p:txBody>
      </p:sp>
      <p:sp>
        <p:nvSpPr>
          <p:cNvPr id="3" name="TextBox 3"/>
          <p:cNvSpPr txBox="1"/>
          <p:nvPr/>
        </p:nvSpPr>
        <p:spPr>
          <a:xfrm>
            <a:off x="1469571" y="6179492"/>
            <a:ext cx="10530608" cy="3561231"/>
          </a:xfrm>
          <a:prstGeom prst="rect">
            <a:avLst/>
          </a:prstGeom>
        </p:spPr>
        <p:txBody>
          <a:bodyPr lIns="0" tIns="0" rIns="0" bIns="0" rtlCol="0" anchor="t">
            <a:spAutoFit/>
          </a:bodyPr>
          <a:lstStyle/>
          <a:p>
            <a:pPr>
              <a:lnSpc>
                <a:spcPts val="3499"/>
              </a:lnSpc>
            </a:pP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Realistically speaking second hand cars might look like a better deal in the long run if we can manage to find a great car for the value it is bought. It might seem easy for me to predict a car’s price as I am familiar with the car prices, the demand, liking and the safety reasons a car might have but to a normal person it might all confuse a person and he would instead get a new one or a person who wants to buy a second vehicle who doesn’t  have any prior knowledge of markets and how they should be priced will be taken advantage of.</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3499"/>
              </a:lnSpc>
            </a:pPr>
            <a:endParaRPr lang="en-US" sz="2499" dirty="0">
              <a:solidFill>
                <a:srgbClr val="2A2A2A"/>
              </a:solidFill>
              <a:latin typeface="Open Sans"/>
            </a:endParaRPr>
          </a:p>
        </p:txBody>
      </p:sp>
      <p:sp>
        <p:nvSpPr>
          <p:cNvPr id="4" name="AutoShape 4"/>
          <p:cNvSpPr/>
          <p:nvPr/>
        </p:nvSpPr>
        <p:spPr>
          <a:xfrm>
            <a:off x="1469571" y="5509813"/>
            <a:ext cx="1237321" cy="0"/>
          </a:xfrm>
          <a:prstGeom prst="line">
            <a:avLst/>
          </a:prstGeom>
          <a:ln w="38100" cap="flat">
            <a:solidFill>
              <a:srgbClr val="2A2A2A"/>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939" r="7260" b="10612"/>
          <a:stretch>
            <a:fillRect/>
          </a:stretch>
        </p:blipFill>
        <p:spPr>
          <a:xfrm>
            <a:off x="0" y="0"/>
            <a:ext cx="8005354" cy="10287000"/>
          </a:xfrm>
          <a:prstGeom prst="rect">
            <a:avLst/>
          </a:prstGeom>
        </p:spPr>
      </p:pic>
      <p:grpSp>
        <p:nvGrpSpPr>
          <p:cNvPr id="3" name="Group 3"/>
          <p:cNvGrpSpPr/>
          <p:nvPr/>
        </p:nvGrpSpPr>
        <p:grpSpPr>
          <a:xfrm>
            <a:off x="9880650" y="3682360"/>
            <a:ext cx="7034868" cy="2922279"/>
            <a:chOff x="0" y="0"/>
            <a:chExt cx="9379824" cy="3896372"/>
          </a:xfrm>
        </p:grpSpPr>
        <p:sp>
          <p:nvSpPr>
            <p:cNvPr id="4" name="TextBox 4"/>
            <p:cNvSpPr txBox="1"/>
            <p:nvPr/>
          </p:nvSpPr>
          <p:spPr>
            <a:xfrm>
              <a:off x="0" y="0"/>
              <a:ext cx="9379824" cy="3251200"/>
            </a:xfrm>
            <a:prstGeom prst="rect">
              <a:avLst/>
            </a:prstGeom>
          </p:spPr>
          <p:txBody>
            <a:bodyPr lIns="0" tIns="0" rIns="0" bIns="0" rtlCol="0" anchor="t">
              <a:spAutoFit/>
            </a:bodyPr>
            <a:lstStyle/>
            <a:p>
              <a:pPr marL="0" lvl="0" indent="0">
                <a:lnSpc>
                  <a:spcPts val="9600"/>
                </a:lnSpc>
                <a:spcBef>
                  <a:spcPct val="0"/>
                </a:spcBef>
              </a:pPr>
              <a:r>
                <a:rPr lang="en-US" sz="8000">
                  <a:solidFill>
                    <a:srgbClr val="2A2A2A"/>
                  </a:solidFill>
                  <a:latin typeface="Open Sans"/>
                </a:rPr>
                <a:t>Everything about dataset!</a:t>
              </a:r>
            </a:p>
          </p:txBody>
        </p:sp>
        <p:sp>
          <p:nvSpPr>
            <p:cNvPr id="5" name="AutoShape 5"/>
            <p:cNvSpPr/>
            <p:nvPr/>
          </p:nvSpPr>
          <p:spPr>
            <a:xfrm>
              <a:off x="0" y="3845572"/>
              <a:ext cx="1948793" cy="0"/>
            </a:xfrm>
            <a:prstGeom prst="line">
              <a:avLst/>
            </a:prstGeom>
            <a:ln w="50800" cap="flat">
              <a:solidFill>
                <a:srgbClr val="2A2A2A"/>
              </a:solidFill>
              <a:prstDash val="solid"/>
              <a:headEnd type="none" w="sm" len="sm"/>
              <a:tailEnd type="none" w="sm" len="sm"/>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07671" y="2236632"/>
            <a:ext cx="12120929" cy="1219200"/>
          </a:xfrm>
          <a:prstGeom prst="rect">
            <a:avLst/>
          </a:prstGeom>
        </p:spPr>
        <p:txBody>
          <a:bodyPr lIns="0" tIns="0" rIns="0" bIns="0" rtlCol="0" anchor="t">
            <a:spAutoFit/>
          </a:bodyPr>
          <a:lstStyle/>
          <a:p>
            <a:pPr>
              <a:lnSpc>
                <a:spcPts val="9600"/>
              </a:lnSpc>
            </a:pPr>
            <a:r>
              <a:rPr lang="en-US" sz="8000">
                <a:solidFill>
                  <a:srgbClr val="2A2A2A"/>
                </a:solidFill>
                <a:latin typeface="Open Sans"/>
              </a:rPr>
              <a:t>Dataset</a:t>
            </a:r>
          </a:p>
        </p:txBody>
      </p:sp>
      <p:sp>
        <p:nvSpPr>
          <p:cNvPr id="4" name="AutoShape 4"/>
          <p:cNvSpPr/>
          <p:nvPr/>
        </p:nvSpPr>
        <p:spPr>
          <a:xfrm>
            <a:off x="1507671" y="3822882"/>
            <a:ext cx="1237321" cy="0"/>
          </a:xfrm>
          <a:prstGeom prst="line">
            <a:avLst/>
          </a:prstGeom>
          <a:ln w="38100" cap="flat">
            <a:solidFill>
              <a:srgbClr val="2A2A2A"/>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085871" cy="10287000"/>
          </a:xfrm>
          <a:prstGeom prst="rect">
            <a:avLst/>
          </a:prstGeom>
          <a:solidFill>
            <a:srgbClr val="399D4E"/>
          </a:solidFill>
        </p:spPr>
      </p:sp>
      <p:grpSp>
        <p:nvGrpSpPr>
          <p:cNvPr id="3" name="Group 3"/>
          <p:cNvGrpSpPr/>
          <p:nvPr/>
        </p:nvGrpSpPr>
        <p:grpSpPr>
          <a:xfrm>
            <a:off x="1519229" y="4065391"/>
            <a:ext cx="6047412" cy="2757579"/>
            <a:chOff x="0" y="0"/>
            <a:chExt cx="8063216" cy="3676772"/>
          </a:xfrm>
        </p:grpSpPr>
        <p:sp>
          <p:nvSpPr>
            <p:cNvPr id="4" name="TextBox 4"/>
            <p:cNvSpPr txBox="1"/>
            <p:nvPr/>
          </p:nvSpPr>
          <p:spPr>
            <a:xfrm>
              <a:off x="0" y="0"/>
              <a:ext cx="8063216" cy="1828800"/>
            </a:xfrm>
            <a:prstGeom prst="rect">
              <a:avLst/>
            </a:prstGeom>
          </p:spPr>
          <p:txBody>
            <a:bodyPr lIns="0" tIns="0" rIns="0" bIns="0" rtlCol="0" anchor="t">
              <a:spAutoFit/>
            </a:bodyPr>
            <a:lstStyle/>
            <a:p>
              <a:pPr>
                <a:lnSpc>
                  <a:spcPts val="10800"/>
                </a:lnSpc>
              </a:pPr>
              <a:r>
                <a:rPr lang="en-US" sz="9000">
                  <a:solidFill>
                    <a:srgbClr val="FFFFFF"/>
                  </a:solidFill>
                  <a:latin typeface="Open Sans"/>
                </a:rPr>
                <a:t>Algorithms </a:t>
              </a:r>
            </a:p>
          </p:txBody>
        </p:sp>
        <p:sp>
          <p:nvSpPr>
            <p:cNvPr id="5" name="TextBox 5"/>
            <p:cNvSpPr txBox="1"/>
            <p:nvPr/>
          </p:nvSpPr>
          <p:spPr>
            <a:xfrm>
              <a:off x="0" y="2457572"/>
              <a:ext cx="8063216" cy="1219200"/>
            </a:xfrm>
            <a:prstGeom prst="rect">
              <a:avLst/>
            </a:prstGeom>
          </p:spPr>
          <p:txBody>
            <a:bodyPr lIns="0" tIns="0" rIns="0" bIns="0" rtlCol="0" anchor="t">
              <a:spAutoFit/>
            </a:bodyPr>
            <a:lstStyle/>
            <a:p>
              <a:pPr>
                <a:lnSpc>
                  <a:spcPts val="3600"/>
                </a:lnSpc>
              </a:pPr>
              <a:r>
                <a:rPr lang="en-US" sz="3000">
                  <a:solidFill>
                    <a:srgbClr val="A1EFB2"/>
                  </a:solidFill>
                  <a:latin typeface="Open Sans Bold"/>
                </a:rPr>
                <a:t>A closer look at the benefits of</a:t>
              </a:r>
            </a:p>
            <a:p>
              <a:pPr>
                <a:lnSpc>
                  <a:spcPts val="3600"/>
                </a:lnSpc>
              </a:pPr>
              <a:r>
                <a:rPr lang="en-US" sz="3000">
                  <a:solidFill>
                    <a:srgbClr val="A1EFB2"/>
                  </a:solidFill>
                  <a:latin typeface="Open Sans Bold"/>
                </a:rPr>
                <a:t>these algorithms.</a:t>
              </a:r>
            </a:p>
          </p:txBody>
        </p:sp>
      </p:grpSp>
      <p:sp>
        <p:nvSpPr>
          <p:cNvPr id="6" name="TextBox 6"/>
          <p:cNvSpPr txBox="1"/>
          <p:nvPr/>
        </p:nvSpPr>
        <p:spPr>
          <a:xfrm>
            <a:off x="11350880" y="4080391"/>
            <a:ext cx="5417891" cy="491930"/>
          </a:xfrm>
          <a:prstGeom prst="rect">
            <a:avLst/>
          </a:prstGeom>
        </p:spPr>
        <p:txBody>
          <a:bodyPr lIns="0" tIns="0" rIns="0" bIns="0" rtlCol="0" anchor="t">
            <a:spAutoFit/>
          </a:bodyPr>
          <a:lstStyle/>
          <a:p>
            <a:pPr marL="0" lvl="0" indent="0">
              <a:lnSpc>
                <a:spcPts val="3600"/>
              </a:lnSpc>
              <a:spcBef>
                <a:spcPct val="0"/>
              </a:spcBef>
            </a:pPr>
            <a:r>
              <a:rPr lang="en-US" sz="4400" dirty="0">
                <a:solidFill>
                  <a:srgbClr val="2A2A2A"/>
                </a:solidFill>
                <a:latin typeface="Open Sans Bold"/>
              </a:rPr>
              <a:t>Linear Regression</a:t>
            </a:r>
          </a:p>
        </p:txBody>
      </p:sp>
      <p:sp>
        <p:nvSpPr>
          <p:cNvPr id="8" name="TextBox 8"/>
          <p:cNvSpPr txBox="1"/>
          <p:nvPr/>
        </p:nvSpPr>
        <p:spPr>
          <a:xfrm>
            <a:off x="11376900" y="6645720"/>
            <a:ext cx="5417891" cy="491930"/>
          </a:xfrm>
          <a:prstGeom prst="rect">
            <a:avLst/>
          </a:prstGeom>
        </p:spPr>
        <p:txBody>
          <a:bodyPr lIns="0" tIns="0" rIns="0" bIns="0" rtlCol="0" anchor="t">
            <a:spAutoFit/>
          </a:bodyPr>
          <a:lstStyle/>
          <a:p>
            <a:pPr marL="0" lvl="0" indent="0">
              <a:lnSpc>
                <a:spcPts val="3600"/>
              </a:lnSpc>
              <a:spcBef>
                <a:spcPct val="0"/>
              </a:spcBef>
            </a:pPr>
            <a:r>
              <a:rPr lang="en-US" sz="4400" dirty="0">
                <a:solidFill>
                  <a:srgbClr val="2A2A2A"/>
                </a:solidFill>
                <a:latin typeface="Open Sans Bold"/>
              </a:rPr>
              <a:t>GBT</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98067" y="1256022"/>
            <a:ext cx="773808" cy="1178931"/>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59216" y="3830939"/>
            <a:ext cx="744027" cy="990835"/>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798067" y="6399431"/>
            <a:ext cx="914461" cy="738219"/>
          </a:xfrm>
          <a:prstGeom prst="rect">
            <a:avLst/>
          </a:prstGeom>
        </p:spPr>
      </p:pic>
      <p:sp>
        <p:nvSpPr>
          <p:cNvPr id="12" name="TextBox 12"/>
          <p:cNvSpPr txBox="1"/>
          <p:nvPr/>
        </p:nvSpPr>
        <p:spPr>
          <a:xfrm>
            <a:off x="11376900" y="1833398"/>
            <a:ext cx="5417891" cy="491930"/>
          </a:xfrm>
          <a:prstGeom prst="rect">
            <a:avLst/>
          </a:prstGeom>
        </p:spPr>
        <p:txBody>
          <a:bodyPr lIns="0" tIns="0" rIns="0" bIns="0" rtlCol="0" anchor="t">
            <a:spAutoFit/>
          </a:bodyPr>
          <a:lstStyle/>
          <a:p>
            <a:pPr marL="0" lvl="0" indent="0">
              <a:lnSpc>
                <a:spcPts val="3600"/>
              </a:lnSpc>
              <a:spcBef>
                <a:spcPct val="0"/>
              </a:spcBef>
            </a:pPr>
            <a:r>
              <a:rPr lang="en-US" sz="4400" dirty="0">
                <a:solidFill>
                  <a:srgbClr val="2A2A2A"/>
                </a:solidFill>
                <a:latin typeface="Open Sans Bold"/>
              </a:rPr>
              <a:t>Random Forest</a:t>
            </a:r>
          </a:p>
        </p:txBody>
      </p:sp>
    </p:spTree>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107</TotalTime>
  <Words>509</Words>
  <Application>Microsoft Office PowerPoint</Application>
  <PresentationFormat>Custom</PresentationFormat>
  <Paragraphs>58</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Open Sans</vt:lpstr>
      <vt:lpstr>Canva Sans</vt:lpstr>
      <vt:lpstr>Roboto</vt:lpstr>
      <vt:lpstr>Open Sans Bold</vt:lpstr>
      <vt:lpstr>Wingdings 3</vt:lpstr>
      <vt:lpstr>Times New Roman</vt:lpstr>
      <vt:lpstr>Century Gothic</vt:lpstr>
      <vt:lpstr>Arial</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Vaishakh K</dc:creator>
  <cp:lastModifiedBy>Vaishakh S Krishnan-AM.EN.U4CSE20372</cp:lastModifiedBy>
  <cp:revision>4</cp:revision>
  <dcterms:created xsi:type="dcterms:W3CDTF">2006-08-16T00:00:00Z</dcterms:created>
  <dcterms:modified xsi:type="dcterms:W3CDTF">2022-12-11T17:33:31Z</dcterms:modified>
  <dc:identifier>DAFUJTwUXMo</dc:identifier>
</cp:coreProperties>
</file>